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22.jpg" ContentType="image/jpeg"/>
  <Override PartName="/ppt/media/image23.jpg" ContentType="image/jpeg"/>
  <Override PartName="/ppt/media/image24.jpg" ContentType="image/jpeg"/>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media/image58.jpg" ContentType="image/jpeg"/>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56" r:id="rId2"/>
    <p:sldId id="274" r:id="rId3"/>
    <p:sldId id="359" r:id="rId4"/>
    <p:sldId id="276" r:id="rId5"/>
    <p:sldId id="257" r:id="rId6"/>
    <p:sldId id="352" r:id="rId7"/>
    <p:sldId id="353" r:id="rId8"/>
    <p:sldId id="354" r:id="rId9"/>
    <p:sldId id="348" r:id="rId10"/>
    <p:sldId id="347" r:id="rId11"/>
    <p:sldId id="351" r:id="rId12"/>
    <p:sldId id="350" r:id="rId13"/>
    <p:sldId id="349" r:id="rId14"/>
    <p:sldId id="262" r:id="rId15"/>
    <p:sldId id="273" r:id="rId16"/>
    <p:sldId id="345" r:id="rId17"/>
    <p:sldId id="344" r:id="rId18"/>
    <p:sldId id="360" r:id="rId19"/>
    <p:sldId id="355" r:id="rId20"/>
    <p:sldId id="343" r:id="rId21"/>
    <p:sldId id="260" r:id="rId22"/>
    <p:sldId id="356" r:id="rId23"/>
    <p:sldId id="357" r:id="rId24"/>
    <p:sldId id="358" r:id="rId25"/>
    <p:sldId id="267" r:id="rId26"/>
  </p:sldIdLst>
  <p:sldSz cx="12192000" cy="6858000"/>
  <p:notesSz cx="6807200" cy="99393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C00000"/>
    <a:srgbClr val="70AD47"/>
    <a:srgbClr val="FFC000"/>
    <a:srgbClr val="04AAB5"/>
    <a:srgbClr val="94405D"/>
    <a:srgbClr val="937510"/>
    <a:srgbClr val="B1650C"/>
    <a:srgbClr val="64754F"/>
    <a:srgbClr val="9B8AB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中等深淺樣式 4 - 輔色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16DA210-FB5B-4158-B5E0-FEB733F419BA}" styleName="淺色樣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27F97BB-C833-4FB7-BDE5-3F7075034690}" styleName="佈景主題樣式 2 - 輔色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深色樣式 1 - 輔色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中等深淺樣式 3 - 輔色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A111915-BE36-4E01-A7E5-04B1672EAD32}" styleName="淺色樣式 2 - 輔色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0660B408-B3CF-4A94-85FC-2B1E0A45F4A2}" styleName="深色樣式 2 - 輔色 1/輔色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深色樣式 2 - 輔色 5/輔色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8B1032C-EA38-4F05-BA0D-38AFFFC7BED3}" styleName="淺色樣式 3 - 輔色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93" autoAdjust="0"/>
    <p:restoredTop sz="94660"/>
  </p:normalViewPr>
  <p:slideViewPr>
    <p:cSldViewPr>
      <p:cViewPr varScale="1">
        <p:scale>
          <a:sx n="69" d="100"/>
          <a:sy n="69" d="100"/>
        </p:scale>
        <p:origin x="556" y="4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AD7EF0-9E4D-4A38-B382-C67D77949BC4}" type="doc">
      <dgm:prSet loTypeId="urn:microsoft.com/office/officeart/2005/8/layout/chevron1" loCatId="process" qsTypeId="urn:microsoft.com/office/officeart/2005/8/quickstyle/simple1" qsCatId="simple" csTypeId="urn:microsoft.com/office/officeart/2005/8/colors/accent1_2" csCatId="accent1" phldr="1"/>
      <dgm:spPr/>
    </dgm:pt>
    <dgm:pt modelId="{161D05EC-3902-4901-9F95-C1907E97E78F}">
      <dgm:prSet phldrT="[文字]" custT="1"/>
      <dgm:spPr/>
      <dgm:t>
        <a:bodyPr/>
        <a:lstStyle/>
        <a:p>
          <a:pPr>
            <a:spcAft>
              <a:spcPts val="0"/>
            </a:spcAft>
          </a:pPr>
          <a:r>
            <a:rPr lang="zh-TW" altLang="en-US" sz="2600" dirty="0">
              <a:latin typeface="標楷體" panose="03000509000000000000" pitchFamily="65" charset="-120"/>
              <a:ea typeface="標楷體" panose="03000509000000000000" pitchFamily="65" charset="-120"/>
            </a:rPr>
            <a:t>學術</a:t>
          </a:r>
          <a:endParaRPr lang="en-US" altLang="zh-TW" sz="2600" dirty="0">
            <a:latin typeface="標楷體" panose="03000509000000000000" pitchFamily="65" charset="-120"/>
            <a:ea typeface="標楷體" panose="03000509000000000000" pitchFamily="65" charset="-120"/>
          </a:endParaRPr>
        </a:p>
        <a:p>
          <a:pPr>
            <a:spcAft>
              <a:spcPts val="0"/>
            </a:spcAft>
          </a:pPr>
          <a:r>
            <a:rPr lang="zh-TW" altLang="en-US" sz="2600" dirty="0">
              <a:latin typeface="標楷體" panose="03000509000000000000" pitchFamily="65" charset="-120"/>
              <a:ea typeface="標楷體" panose="03000509000000000000" pitchFamily="65" charset="-120"/>
            </a:rPr>
            <a:t>卓越</a:t>
          </a:r>
        </a:p>
      </dgm:t>
    </dgm:pt>
    <dgm:pt modelId="{06097110-BB26-4EE6-B56D-D8307CDB1444}" type="parTrans" cxnId="{1F4066BB-9660-4E6E-B56A-B5A865F37BFF}">
      <dgm:prSet/>
      <dgm:spPr/>
      <dgm:t>
        <a:bodyPr/>
        <a:lstStyle/>
        <a:p>
          <a:endParaRPr lang="zh-TW" altLang="en-US"/>
        </a:p>
      </dgm:t>
    </dgm:pt>
    <dgm:pt modelId="{89EA594B-362A-4E6E-8905-108A7F08F611}" type="sibTrans" cxnId="{1F4066BB-9660-4E6E-B56A-B5A865F37BFF}">
      <dgm:prSet/>
      <dgm:spPr/>
      <dgm:t>
        <a:bodyPr/>
        <a:lstStyle/>
        <a:p>
          <a:endParaRPr lang="zh-TW" altLang="en-US"/>
        </a:p>
      </dgm:t>
    </dgm:pt>
    <dgm:pt modelId="{38FCE4CF-59FC-41A9-894E-FB645D10B001}" type="pres">
      <dgm:prSet presAssocID="{55AD7EF0-9E4D-4A38-B382-C67D77949BC4}" presName="Name0" presStyleCnt="0">
        <dgm:presLayoutVars>
          <dgm:dir/>
          <dgm:animLvl val="lvl"/>
          <dgm:resizeHandles val="exact"/>
        </dgm:presLayoutVars>
      </dgm:prSet>
      <dgm:spPr/>
    </dgm:pt>
    <dgm:pt modelId="{D201C455-E455-4060-9687-BF460ECB9004}" type="pres">
      <dgm:prSet presAssocID="{161D05EC-3902-4901-9F95-C1907E97E78F}" presName="parTxOnly" presStyleLbl="node1" presStyleIdx="0" presStyleCnt="1" custScaleX="120759" custScaleY="146691" custLinFactNeighborX="-48957" custLinFactNeighborY="4676">
        <dgm:presLayoutVars>
          <dgm:chMax val="0"/>
          <dgm:chPref val="0"/>
          <dgm:bulletEnabled val="1"/>
        </dgm:presLayoutVars>
      </dgm:prSet>
      <dgm:spPr/>
      <dgm:t>
        <a:bodyPr/>
        <a:lstStyle/>
        <a:p>
          <a:endParaRPr lang="zh-TW" altLang="en-US"/>
        </a:p>
      </dgm:t>
    </dgm:pt>
  </dgm:ptLst>
  <dgm:cxnLst>
    <dgm:cxn modelId="{A558D0C1-0321-42E4-A510-C6D9D74BF6A2}" type="presOf" srcId="{55AD7EF0-9E4D-4A38-B382-C67D77949BC4}" destId="{38FCE4CF-59FC-41A9-894E-FB645D10B001}" srcOrd="0" destOrd="0" presId="urn:microsoft.com/office/officeart/2005/8/layout/chevron1"/>
    <dgm:cxn modelId="{205B0594-5D12-4459-AA6A-4CF7C138FBBC}" type="presOf" srcId="{161D05EC-3902-4901-9F95-C1907E97E78F}" destId="{D201C455-E455-4060-9687-BF460ECB9004}" srcOrd="0" destOrd="0" presId="urn:microsoft.com/office/officeart/2005/8/layout/chevron1"/>
    <dgm:cxn modelId="{1F4066BB-9660-4E6E-B56A-B5A865F37BFF}" srcId="{55AD7EF0-9E4D-4A38-B382-C67D77949BC4}" destId="{161D05EC-3902-4901-9F95-C1907E97E78F}" srcOrd="0" destOrd="0" parTransId="{06097110-BB26-4EE6-B56D-D8307CDB1444}" sibTransId="{89EA594B-362A-4E6E-8905-108A7F08F611}"/>
    <dgm:cxn modelId="{17386A99-1EF2-4259-BF3A-EFE57DBFD41D}" type="presParOf" srcId="{38FCE4CF-59FC-41A9-894E-FB645D10B001}" destId="{D201C455-E455-4060-9687-BF460ECB9004}" srcOrd="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AD7EF0-9E4D-4A38-B382-C67D77949BC4}" type="doc">
      <dgm:prSet loTypeId="urn:microsoft.com/office/officeart/2005/8/layout/chevron1" loCatId="process" qsTypeId="urn:microsoft.com/office/officeart/2005/8/quickstyle/simple1" qsCatId="simple" csTypeId="urn:microsoft.com/office/officeart/2005/8/colors/accent1_2" csCatId="accent1" phldr="1"/>
      <dgm:spPr/>
    </dgm:pt>
    <dgm:pt modelId="{161D05EC-3902-4901-9F95-C1907E97E78F}">
      <dgm:prSet phldrT="[文字]" custT="1"/>
      <dgm:spPr/>
      <dgm:t>
        <a:bodyPr/>
        <a:lstStyle/>
        <a:p>
          <a:pPr>
            <a:lnSpc>
              <a:spcPts val="2880"/>
            </a:lnSpc>
            <a:spcAft>
              <a:spcPts val="0"/>
            </a:spcAft>
          </a:pPr>
          <a:r>
            <a:rPr lang="zh-TW" altLang="en-US" sz="2600" dirty="0">
              <a:latin typeface="標楷體" panose="03000509000000000000" pitchFamily="65" charset="-120"/>
              <a:ea typeface="標楷體" panose="03000509000000000000" pitchFamily="65" charset="-120"/>
            </a:rPr>
            <a:t>評估博士</a:t>
          </a:r>
          <a:endParaRPr lang="en-US" altLang="zh-TW" sz="2600" dirty="0">
            <a:latin typeface="標楷體" panose="03000509000000000000" pitchFamily="65" charset="-120"/>
            <a:ea typeface="標楷體" panose="03000509000000000000" pitchFamily="65" charset="-120"/>
          </a:endParaRPr>
        </a:p>
        <a:p>
          <a:pPr>
            <a:lnSpc>
              <a:spcPts val="2880"/>
            </a:lnSpc>
            <a:spcAft>
              <a:spcPts val="0"/>
            </a:spcAft>
          </a:pPr>
          <a:r>
            <a:rPr lang="zh-TW" altLang="en-US" sz="2600" dirty="0">
              <a:latin typeface="標楷體" panose="03000509000000000000" pitchFamily="65" charset="-120"/>
              <a:ea typeface="標楷體" panose="03000509000000000000" pitchFamily="65" charset="-120"/>
            </a:rPr>
            <a:t>支援系統</a:t>
          </a:r>
        </a:p>
      </dgm:t>
    </dgm:pt>
    <dgm:pt modelId="{06097110-BB26-4EE6-B56D-D8307CDB1444}" type="parTrans" cxnId="{1F4066BB-9660-4E6E-B56A-B5A865F37BFF}">
      <dgm:prSet/>
      <dgm:spPr/>
      <dgm:t>
        <a:bodyPr/>
        <a:lstStyle/>
        <a:p>
          <a:endParaRPr lang="zh-TW" altLang="en-US"/>
        </a:p>
      </dgm:t>
    </dgm:pt>
    <dgm:pt modelId="{89EA594B-362A-4E6E-8905-108A7F08F611}" type="sibTrans" cxnId="{1F4066BB-9660-4E6E-B56A-B5A865F37BFF}">
      <dgm:prSet/>
      <dgm:spPr/>
      <dgm:t>
        <a:bodyPr/>
        <a:lstStyle/>
        <a:p>
          <a:endParaRPr lang="zh-TW" altLang="en-US"/>
        </a:p>
      </dgm:t>
    </dgm:pt>
    <dgm:pt modelId="{38FCE4CF-59FC-41A9-894E-FB645D10B001}" type="pres">
      <dgm:prSet presAssocID="{55AD7EF0-9E4D-4A38-B382-C67D77949BC4}" presName="Name0" presStyleCnt="0">
        <dgm:presLayoutVars>
          <dgm:dir/>
          <dgm:animLvl val="lvl"/>
          <dgm:resizeHandles val="exact"/>
        </dgm:presLayoutVars>
      </dgm:prSet>
      <dgm:spPr/>
    </dgm:pt>
    <dgm:pt modelId="{D201C455-E455-4060-9687-BF460ECB9004}" type="pres">
      <dgm:prSet presAssocID="{161D05EC-3902-4901-9F95-C1907E97E78F}" presName="parTxOnly" presStyleLbl="node1" presStyleIdx="0" presStyleCnt="1" custScaleX="120759" custScaleY="146691" custLinFactNeighborX="-45217" custLinFactNeighborY="-3935">
        <dgm:presLayoutVars>
          <dgm:chMax val="0"/>
          <dgm:chPref val="0"/>
          <dgm:bulletEnabled val="1"/>
        </dgm:presLayoutVars>
      </dgm:prSet>
      <dgm:spPr/>
      <dgm:t>
        <a:bodyPr/>
        <a:lstStyle/>
        <a:p>
          <a:endParaRPr lang="zh-TW" altLang="en-US"/>
        </a:p>
      </dgm:t>
    </dgm:pt>
  </dgm:ptLst>
  <dgm:cxnLst>
    <dgm:cxn modelId="{A558D0C1-0321-42E4-A510-C6D9D74BF6A2}" type="presOf" srcId="{55AD7EF0-9E4D-4A38-B382-C67D77949BC4}" destId="{38FCE4CF-59FC-41A9-894E-FB645D10B001}" srcOrd="0" destOrd="0" presId="urn:microsoft.com/office/officeart/2005/8/layout/chevron1"/>
    <dgm:cxn modelId="{205B0594-5D12-4459-AA6A-4CF7C138FBBC}" type="presOf" srcId="{161D05EC-3902-4901-9F95-C1907E97E78F}" destId="{D201C455-E455-4060-9687-BF460ECB9004}" srcOrd="0" destOrd="0" presId="urn:microsoft.com/office/officeart/2005/8/layout/chevron1"/>
    <dgm:cxn modelId="{1F4066BB-9660-4E6E-B56A-B5A865F37BFF}" srcId="{55AD7EF0-9E4D-4A38-B382-C67D77949BC4}" destId="{161D05EC-3902-4901-9F95-C1907E97E78F}" srcOrd="0" destOrd="0" parTransId="{06097110-BB26-4EE6-B56D-D8307CDB1444}" sibTransId="{89EA594B-362A-4E6E-8905-108A7F08F611}"/>
    <dgm:cxn modelId="{17386A99-1EF2-4259-BF3A-EFE57DBFD41D}" type="presParOf" srcId="{38FCE4CF-59FC-41A9-894E-FB645D10B001}" destId="{D201C455-E455-4060-9687-BF460ECB9004}" srcOrd="0"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5AD7EF0-9E4D-4A38-B382-C67D77949BC4}" type="doc">
      <dgm:prSet loTypeId="urn:microsoft.com/office/officeart/2005/8/layout/chevron1" loCatId="process" qsTypeId="urn:microsoft.com/office/officeart/2005/8/quickstyle/simple1" qsCatId="simple" csTypeId="urn:microsoft.com/office/officeart/2005/8/colors/accent1_2" csCatId="accent1" phldr="1"/>
      <dgm:spPr/>
    </dgm:pt>
    <dgm:pt modelId="{161D05EC-3902-4901-9F95-C1907E97E78F}">
      <dgm:prSet phldrT="[文字]" custT="1"/>
      <dgm:spPr/>
      <dgm:t>
        <a:bodyPr/>
        <a:lstStyle/>
        <a:p>
          <a:pPr>
            <a:lnSpc>
              <a:spcPts val="2880"/>
            </a:lnSpc>
            <a:spcAft>
              <a:spcPts val="0"/>
            </a:spcAft>
          </a:pPr>
          <a:r>
            <a:rPr lang="zh-TW" altLang="en-US" sz="2600" dirty="0">
              <a:latin typeface="標楷體" panose="03000509000000000000" pitchFamily="65" charset="-120"/>
              <a:ea typeface="標楷體" panose="03000509000000000000" pitchFamily="65" charset="-120"/>
            </a:rPr>
            <a:t>建構博士</a:t>
          </a:r>
          <a:endParaRPr lang="en-US" altLang="zh-TW" sz="2600" dirty="0">
            <a:latin typeface="標楷體" panose="03000509000000000000" pitchFamily="65" charset="-120"/>
            <a:ea typeface="標楷體" panose="03000509000000000000" pitchFamily="65" charset="-120"/>
          </a:endParaRPr>
        </a:p>
        <a:p>
          <a:pPr>
            <a:lnSpc>
              <a:spcPts val="2880"/>
            </a:lnSpc>
            <a:spcAft>
              <a:spcPts val="0"/>
            </a:spcAft>
          </a:pPr>
          <a:r>
            <a:rPr lang="zh-TW" altLang="en-US" sz="2600" dirty="0">
              <a:latin typeface="標楷體" panose="03000509000000000000" pitchFamily="65" charset="-120"/>
              <a:ea typeface="標楷體" panose="03000509000000000000" pitchFamily="65" charset="-120"/>
            </a:rPr>
            <a:t>支援系統</a:t>
          </a:r>
        </a:p>
      </dgm:t>
    </dgm:pt>
    <dgm:pt modelId="{06097110-BB26-4EE6-B56D-D8307CDB1444}" type="parTrans" cxnId="{1F4066BB-9660-4E6E-B56A-B5A865F37BFF}">
      <dgm:prSet/>
      <dgm:spPr/>
      <dgm:t>
        <a:bodyPr/>
        <a:lstStyle/>
        <a:p>
          <a:endParaRPr lang="zh-TW" altLang="en-US"/>
        </a:p>
      </dgm:t>
    </dgm:pt>
    <dgm:pt modelId="{89EA594B-362A-4E6E-8905-108A7F08F611}" type="sibTrans" cxnId="{1F4066BB-9660-4E6E-B56A-B5A865F37BFF}">
      <dgm:prSet/>
      <dgm:spPr/>
      <dgm:t>
        <a:bodyPr/>
        <a:lstStyle/>
        <a:p>
          <a:endParaRPr lang="zh-TW" altLang="en-US"/>
        </a:p>
      </dgm:t>
    </dgm:pt>
    <dgm:pt modelId="{38FCE4CF-59FC-41A9-894E-FB645D10B001}" type="pres">
      <dgm:prSet presAssocID="{55AD7EF0-9E4D-4A38-B382-C67D77949BC4}" presName="Name0" presStyleCnt="0">
        <dgm:presLayoutVars>
          <dgm:dir/>
          <dgm:animLvl val="lvl"/>
          <dgm:resizeHandles val="exact"/>
        </dgm:presLayoutVars>
      </dgm:prSet>
      <dgm:spPr/>
    </dgm:pt>
    <dgm:pt modelId="{D201C455-E455-4060-9687-BF460ECB9004}" type="pres">
      <dgm:prSet presAssocID="{161D05EC-3902-4901-9F95-C1907E97E78F}" presName="parTxOnly" presStyleLbl="node1" presStyleIdx="0" presStyleCnt="1" custScaleX="120759" custScaleY="146691" custLinFactNeighborX="-17930" custLinFactNeighborY="14096">
        <dgm:presLayoutVars>
          <dgm:chMax val="0"/>
          <dgm:chPref val="0"/>
          <dgm:bulletEnabled val="1"/>
        </dgm:presLayoutVars>
      </dgm:prSet>
      <dgm:spPr/>
      <dgm:t>
        <a:bodyPr/>
        <a:lstStyle/>
        <a:p>
          <a:endParaRPr lang="zh-TW" altLang="en-US"/>
        </a:p>
      </dgm:t>
    </dgm:pt>
  </dgm:ptLst>
  <dgm:cxnLst>
    <dgm:cxn modelId="{A558D0C1-0321-42E4-A510-C6D9D74BF6A2}" type="presOf" srcId="{55AD7EF0-9E4D-4A38-B382-C67D77949BC4}" destId="{38FCE4CF-59FC-41A9-894E-FB645D10B001}" srcOrd="0" destOrd="0" presId="urn:microsoft.com/office/officeart/2005/8/layout/chevron1"/>
    <dgm:cxn modelId="{205B0594-5D12-4459-AA6A-4CF7C138FBBC}" type="presOf" srcId="{161D05EC-3902-4901-9F95-C1907E97E78F}" destId="{D201C455-E455-4060-9687-BF460ECB9004}" srcOrd="0" destOrd="0" presId="urn:microsoft.com/office/officeart/2005/8/layout/chevron1"/>
    <dgm:cxn modelId="{1F4066BB-9660-4E6E-B56A-B5A865F37BFF}" srcId="{55AD7EF0-9E4D-4A38-B382-C67D77949BC4}" destId="{161D05EC-3902-4901-9F95-C1907E97E78F}" srcOrd="0" destOrd="0" parTransId="{06097110-BB26-4EE6-B56D-D8307CDB1444}" sibTransId="{89EA594B-362A-4E6E-8905-108A7F08F611}"/>
    <dgm:cxn modelId="{17386A99-1EF2-4259-BF3A-EFE57DBFD41D}" type="presParOf" srcId="{38FCE4CF-59FC-41A9-894E-FB645D10B001}" destId="{D201C455-E455-4060-9687-BF460ECB9004}" srcOrd="0" destOrd="0" presId="urn:microsoft.com/office/officeart/2005/8/layout/chevron1"/>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5AD7EF0-9E4D-4A38-B382-C67D77949BC4}" type="doc">
      <dgm:prSet loTypeId="urn:microsoft.com/office/officeart/2005/8/layout/chevron1" loCatId="process" qsTypeId="urn:microsoft.com/office/officeart/2005/8/quickstyle/simple1" qsCatId="simple" csTypeId="urn:microsoft.com/office/officeart/2005/8/colors/accent1_2" csCatId="accent1" phldr="1"/>
      <dgm:spPr/>
    </dgm:pt>
    <dgm:pt modelId="{38FCE4CF-59FC-41A9-894E-FB645D10B001}" type="pres">
      <dgm:prSet presAssocID="{55AD7EF0-9E4D-4A38-B382-C67D77949BC4}" presName="Name0" presStyleCnt="0">
        <dgm:presLayoutVars>
          <dgm:dir/>
          <dgm:animLvl val="lvl"/>
          <dgm:resizeHandles val="exact"/>
        </dgm:presLayoutVars>
      </dgm:prSet>
      <dgm:spPr/>
    </dgm:pt>
  </dgm:ptLst>
  <dgm:cxnLst>
    <dgm:cxn modelId="{A558D0C1-0321-42E4-A510-C6D9D74BF6A2}" type="presOf" srcId="{55AD7EF0-9E4D-4A38-B382-C67D77949BC4}" destId="{38FCE4CF-59FC-41A9-894E-FB645D10B001}" srcOrd="0" destOrd="0" presId="urn:microsoft.com/office/officeart/2005/8/layout/chevron1"/>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5AD7EF0-9E4D-4A38-B382-C67D77949BC4}" type="doc">
      <dgm:prSet loTypeId="urn:microsoft.com/office/officeart/2005/8/layout/chevron1" loCatId="process" qsTypeId="urn:microsoft.com/office/officeart/2005/8/quickstyle/simple1" qsCatId="simple" csTypeId="urn:microsoft.com/office/officeart/2005/8/colors/accent1_2" csCatId="accent1" phldr="1"/>
      <dgm:spPr/>
    </dgm:pt>
    <dgm:pt modelId="{38FCE4CF-59FC-41A9-894E-FB645D10B001}" type="pres">
      <dgm:prSet presAssocID="{55AD7EF0-9E4D-4A38-B382-C67D77949BC4}" presName="Name0" presStyleCnt="0">
        <dgm:presLayoutVars>
          <dgm:dir/>
          <dgm:animLvl val="lvl"/>
          <dgm:resizeHandles val="exact"/>
        </dgm:presLayoutVars>
      </dgm:prSet>
      <dgm:spPr/>
    </dgm:pt>
  </dgm:ptLst>
  <dgm:cxnLst>
    <dgm:cxn modelId="{A558D0C1-0321-42E4-A510-C6D9D74BF6A2}" type="presOf" srcId="{55AD7EF0-9E4D-4A38-B382-C67D77949BC4}" destId="{38FCE4CF-59FC-41A9-894E-FB645D10B001}" srcOrd="0" destOrd="0" presId="urn:microsoft.com/office/officeart/2005/8/layout/chevron1"/>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5AD7EF0-9E4D-4A38-B382-C67D77949BC4}" type="doc">
      <dgm:prSet loTypeId="urn:microsoft.com/office/officeart/2005/8/layout/chevron1" loCatId="process" qsTypeId="urn:microsoft.com/office/officeart/2005/8/quickstyle/simple1" qsCatId="simple" csTypeId="urn:microsoft.com/office/officeart/2005/8/colors/accent1_2" csCatId="accent1" phldr="1"/>
      <dgm:spPr/>
    </dgm:pt>
    <dgm:pt modelId="{38FCE4CF-59FC-41A9-894E-FB645D10B001}" type="pres">
      <dgm:prSet presAssocID="{55AD7EF0-9E4D-4A38-B382-C67D77949BC4}" presName="Name0" presStyleCnt="0">
        <dgm:presLayoutVars>
          <dgm:dir/>
          <dgm:animLvl val="lvl"/>
          <dgm:resizeHandles val="exact"/>
        </dgm:presLayoutVars>
      </dgm:prSet>
      <dgm:spPr/>
    </dgm:pt>
  </dgm:ptLst>
  <dgm:cxnLst>
    <dgm:cxn modelId="{A558D0C1-0321-42E4-A510-C6D9D74BF6A2}" type="presOf" srcId="{55AD7EF0-9E4D-4A38-B382-C67D77949BC4}" destId="{38FCE4CF-59FC-41A9-894E-FB645D10B001}" srcOrd="0" destOrd="0" presId="urn:microsoft.com/office/officeart/2005/8/layout/chevron1"/>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5AD7EF0-9E4D-4A38-B382-C67D77949BC4}" type="doc">
      <dgm:prSet loTypeId="urn:microsoft.com/office/officeart/2005/8/layout/chevron1" loCatId="process" qsTypeId="urn:microsoft.com/office/officeart/2005/8/quickstyle/simple1" qsCatId="simple" csTypeId="urn:microsoft.com/office/officeart/2005/8/colors/accent1_2" csCatId="accent1" phldr="1"/>
      <dgm:spPr/>
    </dgm:pt>
    <dgm:pt modelId="{161D05EC-3902-4901-9F95-C1907E97E78F}">
      <dgm:prSet phldrT="[文字]" custT="1"/>
      <dgm:spPr/>
      <dgm:t>
        <a:bodyPr/>
        <a:lstStyle/>
        <a:p>
          <a:pPr>
            <a:spcAft>
              <a:spcPts val="0"/>
            </a:spcAft>
          </a:pPr>
          <a:r>
            <a:rPr lang="zh-TW" altLang="en-US" sz="2600" dirty="0">
              <a:latin typeface="標楷體" panose="03000509000000000000" pitchFamily="65" charset="-120"/>
              <a:ea typeface="標楷體" panose="03000509000000000000" pitchFamily="65" charset="-120"/>
            </a:rPr>
            <a:t>領導</a:t>
          </a:r>
          <a:endParaRPr lang="en-US" altLang="zh-TW" sz="2600" dirty="0">
            <a:latin typeface="標楷體" panose="03000509000000000000" pitchFamily="65" charset="-120"/>
            <a:ea typeface="標楷體" panose="03000509000000000000" pitchFamily="65" charset="-120"/>
          </a:endParaRPr>
        </a:p>
        <a:p>
          <a:pPr>
            <a:spcAft>
              <a:spcPts val="0"/>
            </a:spcAft>
          </a:pPr>
          <a:r>
            <a:rPr lang="zh-TW" altLang="en-US" sz="2600" dirty="0">
              <a:latin typeface="標楷體" panose="03000509000000000000" pitchFamily="65" charset="-120"/>
              <a:ea typeface="標楷體" panose="03000509000000000000" pitchFamily="65" charset="-120"/>
            </a:rPr>
            <a:t>創新</a:t>
          </a:r>
        </a:p>
      </dgm:t>
    </dgm:pt>
    <dgm:pt modelId="{06097110-BB26-4EE6-B56D-D8307CDB1444}" type="parTrans" cxnId="{1F4066BB-9660-4E6E-B56A-B5A865F37BFF}">
      <dgm:prSet/>
      <dgm:spPr/>
      <dgm:t>
        <a:bodyPr/>
        <a:lstStyle/>
        <a:p>
          <a:endParaRPr lang="zh-TW" altLang="en-US"/>
        </a:p>
      </dgm:t>
    </dgm:pt>
    <dgm:pt modelId="{89EA594B-362A-4E6E-8905-108A7F08F611}" type="sibTrans" cxnId="{1F4066BB-9660-4E6E-B56A-B5A865F37BFF}">
      <dgm:prSet/>
      <dgm:spPr/>
      <dgm:t>
        <a:bodyPr/>
        <a:lstStyle/>
        <a:p>
          <a:endParaRPr lang="zh-TW" altLang="en-US"/>
        </a:p>
      </dgm:t>
    </dgm:pt>
    <dgm:pt modelId="{38FCE4CF-59FC-41A9-894E-FB645D10B001}" type="pres">
      <dgm:prSet presAssocID="{55AD7EF0-9E4D-4A38-B382-C67D77949BC4}" presName="Name0" presStyleCnt="0">
        <dgm:presLayoutVars>
          <dgm:dir/>
          <dgm:animLvl val="lvl"/>
          <dgm:resizeHandles val="exact"/>
        </dgm:presLayoutVars>
      </dgm:prSet>
      <dgm:spPr/>
    </dgm:pt>
    <dgm:pt modelId="{D201C455-E455-4060-9687-BF460ECB9004}" type="pres">
      <dgm:prSet presAssocID="{161D05EC-3902-4901-9F95-C1907E97E78F}" presName="parTxOnly" presStyleLbl="node1" presStyleIdx="0" presStyleCnt="1" custScaleX="120759" custScaleY="146691" custLinFactX="100000" custLinFactNeighborX="141725" custLinFactNeighborY="-3965">
        <dgm:presLayoutVars>
          <dgm:chMax val="0"/>
          <dgm:chPref val="0"/>
          <dgm:bulletEnabled val="1"/>
        </dgm:presLayoutVars>
      </dgm:prSet>
      <dgm:spPr/>
      <dgm:t>
        <a:bodyPr/>
        <a:lstStyle/>
        <a:p>
          <a:endParaRPr lang="zh-TW" altLang="en-US"/>
        </a:p>
      </dgm:t>
    </dgm:pt>
  </dgm:ptLst>
  <dgm:cxnLst>
    <dgm:cxn modelId="{A558D0C1-0321-42E4-A510-C6D9D74BF6A2}" type="presOf" srcId="{55AD7EF0-9E4D-4A38-B382-C67D77949BC4}" destId="{38FCE4CF-59FC-41A9-894E-FB645D10B001}" srcOrd="0" destOrd="0" presId="urn:microsoft.com/office/officeart/2005/8/layout/chevron1"/>
    <dgm:cxn modelId="{205B0594-5D12-4459-AA6A-4CF7C138FBBC}" type="presOf" srcId="{161D05EC-3902-4901-9F95-C1907E97E78F}" destId="{D201C455-E455-4060-9687-BF460ECB9004}" srcOrd="0" destOrd="0" presId="urn:microsoft.com/office/officeart/2005/8/layout/chevron1"/>
    <dgm:cxn modelId="{1F4066BB-9660-4E6E-B56A-B5A865F37BFF}" srcId="{55AD7EF0-9E4D-4A38-B382-C67D77949BC4}" destId="{161D05EC-3902-4901-9F95-C1907E97E78F}" srcOrd="0" destOrd="0" parTransId="{06097110-BB26-4EE6-B56D-D8307CDB1444}" sibTransId="{89EA594B-362A-4E6E-8905-108A7F08F611}"/>
    <dgm:cxn modelId="{17386A99-1EF2-4259-BF3A-EFE57DBFD41D}" type="presParOf" srcId="{38FCE4CF-59FC-41A9-894E-FB645D10B001}" destId="{D201C455-E455-4060-9687-BF460ECB9004}" srcOrd="0" destOrd="0" presId="urn:microsoft.com/office/officeart/2005/8/layout/chevron1"/>
  </dgm:cxnLst>
  <dgm:bg/>
  <dgm:whole/>
  <dgm:extLst>
    <a:ext uri="http://schemas.microsoft.com/office/drawing/2008/diagram">
      <dsp:dataModelExt xmlns:dsp="http://schemas.microsoft.com/office/drawing/2008/diagram" relId="rId3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5AD7EF0-9E4D-4A38-B382-C67D77949BC4}" type="doc">
      <dgm:prSet loTypeId="urn:microsoft.com/office/officeart/2005/8/layout/chevron1" loCatId="process" qsTypeId="urn:microsoft.com/office/officeart/2005/8/quickstyle/simple1" qsCatId="simple" csTypeId="urn:microsoft.com/office/officeart/2005/8/colors/accent1_2" csCatId="accent1" phldr="1"/>
      <dgm:spPr/>
    </dgm:pt>
    <dgm:pt modelId="{161D05EC-3902-4901-9F95-C1907E97E78F}">
      <dgm:prSet phldrT="[文字]" custT="1"/>
      <dgm:spPr/>
      <dgm:t>
        <a:bodyPr/>
        <a:lstStyle/>
        <a:p>
          <a:pPr>
            <a:spcAft>
              <a:spcPts val="0"/>
            </a:spcAft>
          </a:pPr>
          <a:r>
            <a:rPr lang="zh-TW" altLang="en-US" sz="2600" dirty="0">
              <a:latin typeface="標楷體" panose="03000509000000000000" pitchFamily="65" charset="-120"/>
              <a:ea typeface="標楷體" panose="03000509000000000000" pitchFamily="65" charset="-120"/>
            </a:rPr>
            <a:t>資源</a:t>
          </a:r>
          <a:endParaRPr lang="en-US" altLang="zh-TW" sz="2600" dirty="0">
            <a:latin typeface="標楷體" panose="03000509000000000000" pitchFamily="65" charset="-120"/>
            <a:ea typeface="標楷體" panose="03000509000000000000" pitchFamily="65" charset="-120"/>
          </a:endParaRPr>
        </a:p>
        <a:p>
          <a:pPr>
            <a:spcAft>
              <a:spcPts val="0"/>
            </a:spcAft>
          </a:pPr>
          <a:r>
            <a:rPr lang="zh-TW" altLang="en-US" sz="2600" dirty="0">
              <a:latin typeface="標楷體" panose="03000509000000000000" pitchFamily="65" charset="-120"/>
              <a:ea typeface="標楷體" panose="03000509000000000000" pitchFamily="65" charset="-120"/>
            </a:rPr>
            <a:t>外溢</a:t>
          </a:r>
        </a:p>
      </dgm:t>
    </dgm:pt>
    <dgm:pt modelId="{06097110-BB26-4EE6-B56D-D8307CDB1444}" type="parTrans" cxnId="{1F4066BB-9660-4E6E-B56A-B5A865F37BFF}">
      <dgm:prSet/>
      <dgm:spPr/>
      <dgm:t>
        <a:bodyPr/>
        <a:lstStyle/>
        <a:p>
          <a:endParaRPr lang="zh-TW" altLang="en-US"/>
        </a:p>
      </dgm:t>
    </dgm:pt>
    <dgm:pt modelId="{89EA594B-362A-4E6E-8905-108A7F08F611}" type="sibTrans" cxnId="{1F4066BB-9660-4E6E-B56A-B5A865F37BFF}">
      <dgm:prSet/>
      <dgm:spPr/>
      <dgm:t>
        <a:bodyPr/>
        <a:lstStyle/>
        <a:p>
          <a:endParaRPr lang="zh-TW" altLang="en-US"/>
        </a:p>
      </dgm:t>
    </dgm:pt>
    <dgm:pt modelId="{38FCE4CF-59FC-41A9-894E-FB645D10B001}" type="pres">
      <dgm:prSet presAssocID="{55AD7EF0-9E4D-4A38-B382-C67D77949BC4}" presName="Name0" presStyleCnt="0">
        <dgm:presLayoutVars>
          <dgm:dir/>
          <dgm:animLvl val="lvl"/>
          <dgm:resizeHandles val="exact"/>
        </dgm:presLayoutVars>
      </dgm:prSet>
      <dgm:spPr/>
    </dgm:pt>
    <dgm:pt modelId="{D201C455-E455-4060-9687-BF460ECB9004}" type="pres">
      <dgm:prSet presAssocID="{161D05EC-3902-4901-9F95-C1907E97E78F}" presName="parTxOnly" presStyleLbl="node1" presStyleIdx="0" presStyleCnt="1" custScaleX="120759" custScaleY="146691" custLinFactX="100000" custLinFactNeighborX="141725" custLinFactNeighborY="-3965">
        <dgm:presLayoutVars>
          <dgm:chMax val="0"/>
          <dgm:chPref val="0"/>
          <dgm:bulletEnabled val="1"/>
        </dgm:presLayoutVars>
      </dgm:prSet>
      <dgm:spPr/>
      <dgm:t>
        <a:bodyPr/>
        <a:lstStyle/>
        <a:p>
          <a:endParaRPr lang="zh-TW" altLang="en-US"/>
        </a:p>
      </dgm:t>
    </dgm:pt>
  </dgm:ptLst>
  <dgm:cxnLst>
    <dgm:cxn modelId="{A558D0C1-0321-42E4-A510-C6D9D74BF6A2}" type="presOf" srcId="{55AD7EF0-9E4D-4A38-B382-C67D77949BC4}" destId="{38FCE4CF-59FC-41A9-894E-FB645D10B001}" srcOrd="0" destOrd="0" presId="urn:microsoft.com/office/officeart/2005/8/layout/chevron1"/>
    <dgm:cxn modelId="{205B0594-5D12-4459-AA6A-4CF7C138FBBC}" type="presOf" srcId="{161D05EC-3902-4901-9F95-C1907E97E78F}" destId="{D201C455-E455-4060-9687-BF460ECB9004}" srcOrd="0" destOrd="0" presId="urn:microsoft.com/office/officeart/2005/8/layout/chevron1"/>
    <dgm:cxn modelId="{1F4066BB-9660-4E6E-B56A-B5A865F37BFF}" srcId="{55AD7EF0-9E4D-4A38-B382-C67D77949BC4}" destId="{161D05EC-3902-4901-9F95-C1907E97E78F}" srcOrd="0" destOrd="0" parTransId="{06097110-BB26-4EE6-B56D-D8307CDB1444}" sibTransId="{89EA594B-362A-4E6E-8905-108A7F08F611}"/>
    <dgm:cxn modelId="{17386A99-1EF2-4259-BF3A-EFE57DBFD41D}" type="presParOf" srcId="{38FCE4CF-59FC-41A9-894E-FB645D10B001}" destId="{D201C455-E455-4060-9687-BF460ECB9004}" srcOrd="0" destOrd="0" presId="urn:microsoft.com/office/officeart/2005/8/layout/chevron1"/>
  </dgm:cxnLst>
  <dgm:bg/>
  <dgm:whole/>
  <dgm:extLst>
    <a:ext uri="http://schemas.microsoft.com/office/drawing/2008/diagram">
      <dsp:dataModelExt xmlns:dsp="http://schemas.microsoft.com/office/drawing/2008/diagram" relId="rId4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5AD7EF0-9E4D-4A38-B382-C67D77949BC4}" type="doc">
      <dgm:prSet loTypeId="urn:microsoft.com/office/officeart/2005/8/layout/chevron1" loCatId="process" qsTypeId="urn:microsoft.com/office/officeart/2005/8/quickstyle/simple1" qsCatId="simple" csTypeId="urn:microsoft.com/office/officeart/2005/8/colors/accent1_2" csCatId="accent1" phldr="1"/>
      <dgm:spPr/>
    </dgm:pt>
    <dgm:pt modelId="{161D05EC-3902-4901-9F95-C1907E97E78F}">
      <dgm:prSet phldrT="[文字]" custT="1"/>
      <dgm:spPr/>
      <dgm:t>
        <a:bodyPr/>
        <a:lstStyle/>
        <a:p>
          <a:pPr>
            <a:spcAft>
              <a:spcPts val="0"/>
            </a:spcAft>
          </a:pPr>
          <a:r>
            <a:rPr lang="zh-TW" altLang="en-US" sz="2600" dirty="0">
              <a:latin typeface="標楷體" panose="03000509000000000000" pitchFamily="65" charset="-120"/>
              <a:ea typeface="標楷體" panose="03000509000000000000" pitchFamily="65" charset="-120"/>
            </a:rPr>
            <a:t>追蹤</a:t>
          </a:r>
          <a:endParaRPr lang="en-US" altLang="zh-TW" sz="2600" dirty="0">
            <a:latin typeface="標楷體" panose="03000509000000000000" pitchFamily="65" charset="-120"/>
            <a:ea typeface="標楷體" panose="03000509000000000000" pitchFamily="65" charset="-120"/>
          </a:endParaRPr>
        </a:p>
        <a:p>
          <a:pPr>
            <a:spcAft>
              <a:spcPts val="0"/>
            </a:spcAft>
          </a:pPr>
          <a:r>
            <a:rPr lang="zh-TW" altLang="en-US" sz="2600" dirty="0">
              <a:latin typeface="標楷體" panose="03000509000000000000" pitchFamily="65" charset="-120"/>
              <a:ea typeface="標楷體" panose="03000509000000000000" pitchFamily="65" charset="-120"/>
            </a:rPr>
            <a:t>成效</a:t>
          </a:r>
        </a:p>
      </dgm:t>
    </dgm:pt>
    <dgm:pt modelId="{06097110-BB26-4EE6-B56D-D8307CDB1444}" type="parTrans" cxnId="{1F4066BB-9660-4E6E-B56A-B5A865F37BFF}">
      <dgm:prSet/>
      <dgm:spPr/>
      <dgm:t>
        <a:bodyPr/>
        <a:lstStyle/>
        <a:p>
          <a:endParaRPr lang="zh-TW" altLang="en-US"/>
        </a:p>
      </dgm:t>
    </dgm:pt>
    <dgm:pt modelId="{89EA594B-362A-4E6E-8905-108A7F08F611}" type="sibTrans" cxnId="{1F4066BB-9660-4E6E-B56A-B5A865F37BFF}">
      <dgm:prSet/>
      <dgm:spPr/>
      <dgm:t>
        <a:bodyPr/>
        <a:lstStyle/>
        <a:p>
          <a:endParaRPr lang="zh-TW" altLang="en-US"/>
        </a:p>
      </dgm:t>
    </dgm:pt>
    <dgm:pt modelId="{38FCE4CF-59FC-41A9-894E-FB645D10B001}" type="pres">
      <dgm:prSet presAssocID="{55AD7EF0-9E4D-4A38-B382-C67D77949BC4}" presName="Name0" presStyleCnt="0">
        <dgm:presLayoutVars>
          <dgm:dir/>
          <dgm:animLvl val="lvl"/>
          <dgm:resizeHandles val="exact"/>
        </dgm:presLayoutVars>
      </dgm:prSet>
      <dgm:spPr/>
    </dgm:pt>
    <dgm:pt modelId="{D201C455-E455-4060-9687-BF460ECB9004}" type="pres">
      <dgm:prSet presAssocID="{161D05EC-3902-4901-9F95-C1907E97E78F}" presName="parTxOnly" presStyleLbl="node1" presStyleIdx="0" presStyleCnt="1" custScaleX="120759" custScaleY="146691" custLinFactNeighborX="3977" custLinFactNeighborY="3140">
        <dgm:presLayoutVars>
          <dgm:chMax val="0"/>
          <dgm:chPref val="0"/>
          <dgm:bulletEnabled val="1"/>
        </dgm:presLayoutVars>
      </dgm:prSet>
      <dgm:spPr/>
      <dgm:t>
        <a:bodyPr/>
        <a:lstStyle/>
        <a:p>
          <a:endParaRPr lang="zh-TW" altLang="en-US"/>
        </a:p>
      </dgm:t>
    </dgm:pt>
  </dgm:ptLst>
  <dgm:cxnLst>
    <dgm:cxn modelId="{A558D0C1-0321-42E4-A510-C6D9D74BF6A2}" type="presOf" srcId="{55AD7EF0-9E4D-4A38-B382-C67D77949BC4}" destId="{38FCE4CF-59FC-41A9-894E-FB645D10B001}" srcOrd="0" destOrd="0" presId="urn:microsoft.com/office/officeart/2005/8/layout/chevron1"/>
    <dgm:cxn modelId="{205B0594-5D12-4459-AA6A-4CF7C138FBBC}" type="presOf" srcId="{161D05EC-3902-4901-9F95-C1907E97E78F}" destId="{D201C455-E455-4060-9687-BF460ECB9004}" srcOrd="0" destOrd="0" presId="urn:microsoft.com/office/officeart/2005/8/layout/chevron1"/>
    <dgm:cxn modelId="{1F4066BB-9660-4E6E-B56A-B5A865F37BFF}" srcId="{55AD7EF0-9E4D-4A38-B382-C67D77949BC4}" destId="{161D05EC-3902-4901-9F95-C1907E97E78F}" srcOrd="0" destOrd="0" parTransId="{06097110-BB26-4EE6-B56D-D8307CDB1444}" sibTransId="{89EA594B-362A-4E6E-8905-108A7F08F611}"/>
    <dgm:cxn modelId="{17386A99-1EF2-4259-BF3A-EFE57DBFD41D}" type="presParOf" srcId="{38FCE4CF-59FC-41A9-894E-FB645D10B001}" destId="{D201C455-E455-4060-9687-BF460ECB9004}" srcOrd="0" destOrd="0" presId="urn:microsoft.com/office/officeart/2005/8/layout/chevron1"/>
  </dgm:cxnLst>
  <dgm:bg/>
  <dgm:whole/>
  <dgm:extLst>
    <a:ext uri="http://schemas.microsoft.com/office/drawing/2008/diagram">
      <dsp:dataModelExt xmlns:dsp="http://schemas.microsoft.com/office/drawing/2008/diagram" relId="rId4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01C455-E455-4060-9687-BF460ECB9004}">
      <dsp:nvSpPr>
        <dsp:cNvPr id="0" name=""/>
        <dsp:cNvSpPr/>
      </dsp:nvSpPr>
      <dsp:spPr>
        <a:xfrm>
          <a:off x="0" y="0"/>
          <a:ext cx="1863612" cy="78141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ts val="0"/>
            </a:spcAft>
          </a:pPr>
          <a:r>
            <a:rPr lang="zh-TW" altLang="en-US" sz="2600" kern="1200" dirty="0">
              <a:latin typeface="標楷體" panose="03000509000000000000" pitchFamily="65" charset="-120"/>
              <a:ea typeface="標楷體" panose="03000509000000000000" pitchFamily="65" charset="-120"/>
            </a:rPr>
            <a:t>學術</a:t>
          </a:r>
          <a:endParaRPr lang="en-US" altLang="zh-TW" sz="2600" kern="1200" dirty="0">
            <a:latin typeface="標楷體" panose="03000509000000000000" pitchFamily="65" charset="-120"/>
            <a:ea typeface="標楷體" panose="03000509000000000000" pitchFamily="65" charset="-120"/>
          </a:endParaRPr>
        </a:p>
        <a:p>
          <a:pPr lvl="0" algn="ctr" defTabSz="1155700">
            <a:lnSpc>
              <a:spcPct val="90000"/>
            </a:lnSpc>
            <a:spcBef>
              <a:spcPct val="0"/>
            </a:spcBef>
            <a:spcAft>
              <a:spcPts val="0"/>
            </a:spcAft>
          </a:pPr>
          <a:r>
            <a:rPr lang="zh-TW" altLang="en-US" sz="2600" kern="1200" dirty="0">
              <a:latin typeface="標楷體" panose="03000509000000000000" pitchFamily="65" charset="-120"/>
              <a:ea typeface="標楷體" panose="03000509000000000000" pitchFamily="65" charset="-120"/>
            </a:rPr>
            <a:t>卓越</a:t>
          </a:r>
        </a:p>
      </dsp:txBody>
      <dsp:txXfrm>
        <a:off x="390705" y="0"/>
        <a:ext cx="1082202" cy="7814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01C455-E455-4060-9687-BF460ECB9004}">
      <dsp:nvSpPr>
        <dsp:cNvPr id="0" name=""/>
        <dsp:cNvSpPr/>
      </dsp:nvSpPr>
      <dsp:spPr>
        <a:xfrm>
          <a:off x="0" y="0"/>
          <a:ext cx="2509790" cy="799572"/>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ts val="2880"/>
            </a:lnSpc>
            <a:spcBef>
              <a:spcPct val="0"/>
            </a:spcBef>
            <a:spcAft>
              <a:spcPts val="0"/>
            </a:spcAft>
          </a:pPr>
          <a:r>
            <a:rPr lang="zh-TW" altLang="en-US" sz="2600" kern="1200" dirty="0">
              <a:latin typeface="標楷體" panose="03000509000000000000" pitchFamily="65" charset="-120"/>
              <a:ea typeface="標楷體" panose="03000509000000000000" pitchFamily="65" charset="-120"/>
            </a:rPr>
            <a:t>評估博士</a:t>
          </a:r>
          <a:endParaRPr lang="en-US" altLang="zh-TW" sz="2600" kern="1200" dirty="0">
            <a:latin typeface="標楷體" panose="03000509000000000000" pitchFamily="65" charset="-120"/>
            <a:ea typeface="標楷體" panose="03000509000000000000" pitchFamily="65" charset="-120"/>
          </a:endParaRPr>
        </a:p>
        <a:p>
          <a:pPr lvl="0" algn="ctr" defTabSz="1155700">
            <a:lnSpc>
              <a:spcPts val="2880"/>
            </a:lnSpc>
            <a:spcBef>
              <a:spcPct val="0"/>
            </a:spcBef>
            <a:spcAft>
              <a:spcPts val="0"/>
            </a:spcAft>
          </a:pPr>
          <a:r>
            <a:rPr lang="zh-TW" altLang="en-US" sz="2600" kern="1200" dirty="0">
              <a:latin typeface="標楷體" panose="03000509000000000000" pitchFamily="65" charset="-120"/>
              <a:ea typeface="標楷體" panose="03000509000000000000" pitchFamily="65" charset="-120"/>
            </a:rPr>
            <a:t>支援系統</a:t>
          </a:r>
        </a:p>
      </dsp:txBody>
      <dsp:txXfrm>
        <a:off x="399786" y="0"/>
        <a:ext cx="1710218" cy="7995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01C455-E455-4060-9687-BF460ECB9004}">
      <dsp:nvSpPr>
        <dsp:cNvPr id="0" name=""/>
        <dsp:cNvSpPr/>
      </dsp:nvSpPr>
      <dsp:spPr>
        <a:xfrm>
          <a:off x="0" y="0"/>
          <a:ext cx="2504123" cy="77417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ts val="2880"/>
            </a:lnSpc>
            <a:spcBef>
              <a:spcPct val="0"/>
            </a:spcBef>
            <a:spcAft>
              <a:spcPts val="0"/>
            </a:spcAft>
          </a:pPr>
          <a:r>
            <a:rPr lang="zh-TW" altLang="en-US" sz="2600" kern="1200" dirty="0">
              <a:latin typeface="標楷體" panose="03000509000000000000" pitchFamily="65" charset="-120"/>
              <a:ea typeface="標楷體" panose="03000509000000000000" pitchFamily="65" charset="-120"/>
            </a:rPr>
            <a:t>建構博士</a:t>
          </a:r>
          <a:endParaRPr lang="en-US" altLang="zh-TW" sz="2600" kern="1200" dirty="0">
            <a:latin typeface="標楷體" panose="03000509000000000000" pitchFamily="65" charset="-120"/>
            <a:ea typeface="標楷體" panose="03000509000000000000" pitchFamily="65" charset="-120"/>
          </a:endParaRPr>
        </a:p>
        <a:p>
          <a:pPr lvl="0" algn="ctr" defTabSz="1155700">
            <a:lnSpc>
              <a:spcPts val="2880"/>
            </a:lnSpc>
            <a:spcBef>
              <a:spcPct val="0"/>
            </a:spcBef>
            <a:spcAft>
              <a:spcPts val="0"/>
            </a:spcAft>
          </a:pPr>
          <a:r>
            <a:rPr lang="zh-TW" altLang="en-US" sz="2600" kern="1200" dirty="0">
              <a:latin typeface="標楷體" panose="03000509000000000000" pitchFamily="65" charset="-120"/>
              <a:ea typeface="標楷體" panose="03000509000000000000" pitchFamily="65" charset="-120"/>
            </a:rPr>
            <a:t>支援系統</a:t>
          </a:r>
        </a:p>
      </dsp:txBody>
      <dsp:txXfrm>
        <a:off x="387088" y="0"/>
        <a:ext cx="1729947" cy="7741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01C455-E455-4060-9687-BF460ECB9004}">
      <dsp:nvSpPr>
        <dsp:cNvPr id="0" name=""/>
        <dsp:cNvSpPr/>
      </dsp:nvSpPr>
      <dsp:spPr>
        <a:xfrm>
          <a:off x="2118" y="0"/>
          <a:ext cx="1850296" cy="79381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ts val="0"/>
            </a:spcAft>
          </a:pPr>
          <a:r>
            <a:rPr lang="zh-TW" altLang="en-US" sz="2600" kern="1200" dirty="0">
              <a:latin typeface="標楷體" panose="03000509000000000000" pitchFamily="65" charset="-120"/>
              <a:ea typeface="標楷體" panose="03000509000000000000" pitchFamily="65" charset="-120"/>
            </a:rPr>
            <a:t>領導</a:t>
          </a:r>
          <a:endParaRPr lang="en-US" altLang="zh-TW" sz="2600" kern="1200" dirty="0">
            <a:latin typeface="標楷體" panose="03000509000000000000" pitchFamily="65" charset="-120"/>
            <a:ea typeface="標楷體" panose="03000509000000000000" pitchFamily="65" charset="-120"/>
          </a:endParaRPr>
        </a:p>
        <a:p>
          <a:pPr lvl="0" algn="ctr" defTabSz="1155700">
            <a:lnSpc>
              <a:spcPct val="90000"/>
            </a:lnSpc>
            <a:spcBef>
              <a:spcPct val="0"/>
            </a:spcBef>
            <a:spcAft>
              <a:spcPts val="0"/>
            </a:spcAft>
          </a:pPr>
          <a:r>
            <a:rPr lang="zh-TW" altLang="en-US" sz="2600" kern="1200" dirty="0">
              <a:latin typeface="標楷體" panose="03000509000000000000" pitchFamily="65" charset="-120"/>
              <a:ea typeface="標楷體" panose="03000509000000000000" pitchFamily="65" charset="-120"/>
            </a:rPr>
            <a:t>創新</a:t>
          </a:r>
        </a:p>
      </dsp:txBody>
      <dsp:txXfrm>
        <a:off x="399025" y="0"/>
        <a:ext cx="1056482" cy="79381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01C455-E455-4060-9687-BF460ECB9004}">
      <dsp:nvSpPr>
        <dsp:cNvPr id="0" name=""/>
        <dsp:cNvSpPr/>
      </dsp:nvSpPr>
      <dsp:spPr>
        <a:xfrm>
          <a:off x="2292" y="0"/>
          <a:ext cx="2002001" cy="79381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ts val="0"/>
            </a:spcAft>
          </a:pPr>
          <a:r>
            <a:rPr lang="zh-TW" altLang="en-US" sz="2600" kern="1200" dirty="0">
              <a:latin typeface="標楷體" panose="03000509000000000000" pitchFamily="65" charset="-120"/>
              <a:ea typeface="標楷體" panose="03000509000000000000" pitchFamily="65" charset="-120"/>
            </a:rPr>
            <a:t>資源</a:t>
          </a:r>
          <a:endParaRPr lang="en-US" altLang="zh-TW" sz="2600" kern="1200" dirty="0">
            <a:latin typeface="標楷體" panose="03000509000000000000" pitchFamily="65" charset="-120"/>
            <a:ea typeface="標楷體" panose="03000509000000000000" pitchFamily="65" charset="-120"/>
          </a:endParaRPr>
        </a:p>
        <a:p>
          <a:pPr lvl="0" algn="ctr" defTabSz="1155700">
            <a:lnSpc>
              <a:spcPct val="90000"/>
            </a:lnSpc>
            <a:spcBef>
              <a:spcPct val="0"/>
            </a:spcBef>
            <a:spcAft>
              <a:spcPts val="0"/>
            </a:spcAft>
          </a:pPr>
          <a:r>
            <a:rPr lang="zh-TW" altLang="en-US" sz="2600" kern="1200" dirty="0">
              <a:latin typeface="標楷體" panose="03000509000000000000" pitchFamily="65" charset="-120"/>
              <a:ea typeface="標楷體" panose="03000509000000000000" pitchFamily="65" charset="-120"/>
            </a:rPr>
            <a:t>外溢</a:t>
          </a:r>
        </a:p>
      </dsp:txBody>
      <dsp:txXfrm>
        <a:off x="399199" y="0"/>
        <a:ext cx="1208187" cy="79381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01C455-E455-4060-9687-BF460ECB9004}">
      <dsp:nvSpPr>
        <dsp:cNvPr id="0" name=""/>
        <dsp:cNvSpPr/>
      </dsp:nvSpPr>
      <dsp:spPr>
        <a:xfrm>
          <a:off x="2408" y="0"/>
          <a:ext cx="2103469" cy="793814"/>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4013" tIns="34671" rIns="34671" bIns="34671" numCol="1" spcCol="1270" anchor="ctr" anchorCtr="0">
          <a:noAutofit/>
        </a:bodyPr>
        <a:lstStyle/>
        <a:p>
          <a:pPr lvl="0" algn="ctr" defTabSz="1155700">
            <a:lnSpc>
              <a:spcPct val="90000"/>
            </a:lnSpc>
            <a:spcBef>
              <a:spcPct val="0"/>
            </a:spcBef>
            <a:spcAft>
              <a:spcPts val="0"/>
            </a:spcAft>
          </a:pPr>
          <a:r>
            <a:rPr lang="zh-TW" altLang="en-US" sz="2600" kern="1200" dirty="0">
              <a:latin typeface="標楷體" panose="03000509000000000000" pitchFamily="65" charset="-120"/>
              <a:ea typeface="標楷體" panose="03000509000000000000" pitchFamily="65" charset="-120"/>
            </a:rPr>
            <a:t>追蹤</a:t>
          </a:r>
          <a:endParaRPr lang="en-US" altLang="zh-TW" sz="2600" kern="1200" dirty="0">
            <a:latin typeface="標楷體" panose="03000509000000000000" pitchFamily="65" charset="-120"/>
            <a:ea typeface="標楷體" panose="03000509000000000000" pitchFamily="65" charset="-120"/>
          </a:endParaRPr>
        </a:p>
        <a:p>
          <a:pPr lvl="0" algn="ctr" defTabSz="1155700">
            <a:lnSpc>
              <a:spcPct val="90000"/>
            </a:lnSpc>
            <a:spcBef>
              <a:spcPct val="0"/>
            </a:spcBef>
            <a:spcAft>
              <a:spcPts val="0"/>
            </a:spcAft>
          </a:pPr>
          <a:r>
            <a:rPr lang="zh-TW" altLang="en-US" sz="2600" kern="1200" dirty="0">
              <a:latin typeface="標楷體" panose="03000509000000000000" pitchFamily="65" charset="-120"/>
              <a:ea typeface="標楷體" panose="03000509000000000000" pitchFamily="65" charset="-120"/>
            </a:rPr>
            <a:t>成效</a:t>
          </a:r>
        </a:p>
      </dsp:txBody>
      <dsp:txXfrm>
        <a:off x="399315" y="0"/>
        <a:ext cx="1309655" cy="79381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1"/>
            <a:ext cx="2949678" cy="49835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55348" y="1"/>
            <a:ext cx="2950765" cy="498358"/>
          </a:xfrm>
          <a:prstGeom prst="rect">
            <a:avLst/>
          </a:prstGeom>
        </p:spPr>
        <p:txBody>
          <a:bodyPr vert="horz" lIns="91440" tIns="45720" rIns="91440" bIns="45720" rtlCol="0"/>
          <a:lstStyle>
            <a:lvl1pPr algn="r">
              <a:defRPr sz="1200"/>
            </a:lvl1pPr>
          </a:lstStyle>
          <a:p>
            <a:fld id="{35C40401-C2E2-49FD-BACF-85C761C7D8D4}" type="datetimeFigureOut">
              <a:rPr lang="zh-TW" altLang="en-US" smtClean="0"/>
              <a:t>2020/11/12</a:t>
            </a:fld>
            <a:endParaRPr lang="zh-TW" altLang="en-US"/>
          </a:p>
        </p:txBody>
      </p:sp>
      <p:sp>
        <p:nvSpPr>
          <p:cNvPr id="4" name="頁尾版面配置區 3"/>
          <p:cNvSpPr>
            <a:spLocks noGrp="1"/>
          </p:cNvSpPr>
          <p:nvPr>
            <p:ph type="ftr" sz="quarter" idx="2"/>
          </p:nvPr>
        </p:nvSpPr>
        <p:spPr>
          <a:xfrm>
            <a:off x="0" y="9440981"/>
            <a:ext cx="2949678" cy="49835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5348" y="9440981"/>
            <a:ext cx="2950765" cy="498357"/>
          </a:xfrm>
          <a:prstGeom prst="rect">
            <a:avLst/>
          </a:prstGeom>
        </p:spPr>
        <p:txBody>
          <a:bodyPr vert="horz" lIns="91440" tIns="45720" rIns="91440" bIns="45720" rtlCol="0" anchor="b"/>
          <a:lstStyle>
            <a:lvl1pPr algn="r">
              <a:defRPr sz="1200"/>
            </a:lvl1pPr>
          </a:lstStyle>
          <a:p>
            <a:fld id="{FFB19010-0610-44A8-8145-845DA1F5735A}" type="slidenum">
              <a:rPr lang="zh-TW" altLang="en-US" smtClean="0"/>
              <a:t>‹#›</a:t>
            </a:fld>
            <a:endParaRPr lang="zh-TW" altLang="en-US"/>
          </a:p>
        </p:txBody>
      </p:sp>
    </p:spTree>
    <p:extLst>
      <p:ext uri="{BB962C8B-B14F-4D97-AF65-F5344CB8AC3E}">
        <p14:creationId xmlns:p14="http://schemas.microsoft.com/office/powerpoint/2010/main" val="30655714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786" cy="499268"/>
          </a:xfrm>
          <a:prstGeom prst="rect">
            <a:avLst/>
          </a:prstGeom>
        </p:spPr>
        <p:txBody>
          <a:bodyPr vert="horz" lIns="80376" tIns="40188" rIns="80376" bIns="40188" rtlCol="0"/>
          <a:lstStyle>
            <a:lvl1pPr algn="l">
              <a:defRPr sz="1100"/>
            </a:lvl1pPr>
          </a:lstStyle>
          <a:p>
            <a:endParaRPr lang="zh-TW" altLang="en-US"/>
          </a:p>
        </p:txBody>
      </p:sp>
      <p:sp>
        <p:nvSpPr>
          <p:cNvPr id="3" name="日期版面配置區 2"/>
          <p:cNvSpPr>
            <a:spLocks noGrp="1"/>
          </p:cNvSpPr>
          <p:nvPr>
            <p:ph type="dt" idx="1"/>
          </p:nvPr>
        </p:nvSpPr>
        <p:spPr>
          <a:xfrm>
            <a:off x="3855641" y="0"/>
            <a:ext cx="2949786" cy="499268"/>
          </a:xfrm>
          <a:prstGeom prst="rect">
            <a:avLst/>
          </a:prstGeom>
        </p:spPr>
        <p:txBody>
          <a:bodyPr vert="horz" lIns="80376" tIns="40188" rIns="80376" bIns="40188" rtlCol="0"/>
          <a:lstStyle>
            <a:lvl1pPr algn="r">
              <a:defRPr sz="1100"/>
            </a:lvl1pPr>
          </a:lstStyle>
          <a:p>
            <a:fld id="{71DF7E8D-022B-4D5E-BDE0-ACDAC9EA5B4F}" type="datetimeFigureOut">
              <a:rPr lang="zh-TW" altLang="en-US" smtClean="0"/>
              <a:t>2020/11/12</a:t>
            </a:fld>
            <a:endParaRPr lang="zh-TW" altLang="en-US"/>
          </a:p>
        </p:txBody>
      </p:sp>
      <p:sp>
        <p:nvSpPr>
          <p:cNvPr id="4" name="投影片圖像版面配置區 3"/>
          <p:cNvSpPr>
            <a:spLocks noGrp="1" noRot="1" noChangeAspect="1"/>
          </p:cNvSpPr>
          <p:nvPr>
            <p:ph type="sldImg" idx="2"/>
          </p:nvPr>
        </p:nvSpPr>
        <p:spPr>
          <a:xfrm>
            <a:off x="423863" y="1243013"/>
            <a:ext cx="5959475" cy="3352800"/>
          </a:xfrm>
          <a:prstGeom prst="rect">
            <a:avLst/>
          </a:prstGeom>
          <a:noFill/>
          <a:ln w="12700">
            <a:solidFill>
              <a:prstClr val="black"/>
            </a:solidFill>
          </a:ln>
        </p:spPr>
        <p:txBody>
          <a:bodyPr vert="horz" lIns="80376" tIns="40188" rIns="80376" bIns="40188" rtlCol="0" anchor="ctr"/>
          <a:lstStyle/>
          <a:p>
            <a:endParaRPr lang="zh-TW" altLang="en-US"/>
          </a:p>
        </p:txBody>
      </p:sp>
      <p:sp>
        <p:nvSpPr>
          <p:cNvPr id="5" name="備忘稿版面配置區 4"/>
          <p:cNvSpPr>
            <a:spLocks noGrp="1"/>
          </p:cNvSpPr>
          <p:nvPr>
            <p:ph type="body" sz="quarter" idx="3"/>
          </p:nvPr>
        </p:nvSpPr>
        <p:spPr>
          <a:xfrm>
            <a:off x="680720" y="4783309"/>
            <a:ext cx="5445760" cy="3913614"/>
          </a:xfrm>
          <a:prstGeom prst="rect">
            <a:avLst/>
          </a:prstGeom>
        </p:spPr>
        <p:txBody>
          <a:bodyPr vert="horz" lIns="80376" tIns="40188" rIns="80376" bIns="40188" rtlCol="0"/>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40072"/>
            <a:ext cx="2949786" cy="499267"/>
          </a:xfrm>
          <a:prstGeom prst="rect">
            <a:avLst/>
          </a:prstGeom>
        </p:spPr>
        <p:txBody>
          <a:bodyPr vert="horz" lIns="80376" tIns="40188" rIns="80376" bIns="40188" rtlCol="0" anchor="b"/>
          <a:lstStyle>
            <a:lvl1pPr algn="l">
              <a:defRPr sz="1100"/>
            </a:lvl1pPr>
          </a:lstStyle>
          <a:p>
            <a:endParaRPr lang="zh-TW" altLang="en-US"/>
          </a:p>
        </p:txBody>
      </p:sp>
      <p:sp>
        <p:nvSpPr>
          <p:cNvPr id="7" name="投影片編號版面配置區 6"/>
          <p:cNvSpPr>
            <a:spLocks noGrp="1"/>
          </p:cNvSpPr>
          <p:nvPr>
            <p:ph type="sldNum" sz="quarter" idx="5"/>
          </p:nvPr>
        </p:nvSpPr>
        <p:spPr>
          <a:xfrm>
            <a:off x="3855641" y="9440072"/>
            <a:ext cx="2949786" cy="499267"/>
          </a:xfrm>
          <a:prstGeom prst="rect">
            <a:avLst/>
          </a:prstGeom>
        </p:spPr>
        <p:txBody>
          <a:bodyPr vert="horz" lIns="80376" tIns="40188" rIns="80376" bIns="40188" rtlCol="0" anchor="b"/>
          <a:lstStyle>
            <a:lvl1pPr algn="r">
              <a:defRPr sz="1100"/>
            </a:lvl1pPr>
          </a:lstStyle>
          <a:p>
            <a:fld id="{2AF7BBAA-F9A8-40E6-9798-3581497CD0D2}" type="slidenum">
              <a:rPr lang="zh-TW" altLang="en-US" smtClean="0"/>
              <a:t>‹#›</a:t>
            </a:fld>
            <a:endParaRPr lang="zh-TW" altLang="en-US"/>
          </a:p>
        </p:txBody>
      </p:sp>
    </p:spTree>
    <p:extLst>
      <p:ext uri="{BB962C8B-B14F-4D97-AF65-F5344CB8AC3E}">
        <p14:creationId xmlns:p14="http://schemas.microsoft.com/office/powerpoint/2010/main" val="4241866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6"/>
          <p:cNvSpPr>
            <a:spLocks noGrp="1" noChangeArrowheads="1"/>
          </p:cNvSpPr>
          <p:nvPr>
            <p:ph type="ftr" sz="quarter" idx="4"/>
          </p:nvPr>
        </p:nvSpPr>
        <p:spPr>
          <a:noFill/>
        </p:spPr>
        <p:txBody>
          <a:bodyPr/>
          <a:lstStyle/>
          <a:p>
            <a:r>
              <a:rPr lang="en-US" altLang="zh-TW" dirty="0"/>
              <a:t>00000</a:t>
            </a:r>
          </a:p>
        </p:txBody>
      </p:sp>
      <p:sp>
        <p:nvSpPr>
          <p:cNvPr id="40963" name="Rectangle 7"/>
          <p:cNvSpPr>
            <a:spLocks noGrp="1" noChangeArrowheads="1"/>
          </p:cNvSpPr>
          <p:nvPr>
            <p:ph type="sldNum" sz="quarter" idx="5"/>
          </p:nvPr>
        </p:nvSpPr>
        <p:spPr>
          <a:noFill/>
        </p:spPr>
        <p:txBody>
          <a:bodyPr/>
          <a:lstStyle/>
          <a:p>
            <a:fld id="{B616BABF-48FF-4582-A1CB-B10A50D09D3C}" type="slidenum">
              <a:rPr lang="en-US" altLang="zh-TW" smtClean="0"/>
              <a:pPr/>
              <a:t>2</a:t>
            </a:fld>
            <a:endParaRPr lang="en-US" altLang="zh-TW" dirty="0"/>
          </a:p>
        </p:txBody>
      </p:sp>
      <p:sp>
        <p:nvSpPr>
          <p:cNvPr id="40964" name="Rectangle 2"/>
          <p:cNvSpPr>
            <a:spLocks noGrp="1" noRot="1" noChangeAspect="1" noChangeArrowheads="1" noTextEdit="1"/>
          </p:cNvSpPr>
          <p:nvPr>
            <p:ph type="sldImg"/>
          </p:nvPr>
        </p:nvSpPr>
        <p:spPr>
          <a:ln/>
        </p:spPr>
      </p:sp>
      <p:sp>
        <p:nvSpPr>
          <p:cNvPr id="40965" name="Rectangle 3"/>
          <p:cNvSpPr>
            <a:spLocks noGrp="1" noChangeArrowheads="1"/>
          </p:cNvSpPr>
          <p:nvPr>
            <p:ph type="body" idx="1"/>
          </p:nvPr>
        </p:nvSpPr>
        <p:spPr>
          <a:noFill/>
          <a:ln/>
        </p:spPr>
        <p:txBody>
          <a:bodyPr/>
          <a:lstStyle/>
          <a:p>
            <a:pPr eaLnBrk="1" hangingPunct="1"/>
            <a:endParaRPr lang="zh-TW" altLang="zh-TW"/>
          </a:p>
        </p:txBody>
      </p:sp>
    </p:spTree>
    <p:extLst>
      <p:ext uri="{BB962C8B-B14F-4D97-AF65-F5344CB8AC3E}">
        <p14:creationId xmlns:p14="http://schemas.microsoft.com/office/powerpoint/2010/main" val="22558789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1207B4-1C8F-44ED-9A00-568F53BCD2EE}" type="slidenum">
              <a:rPr lang="en-US" altLang="zh-TW"/>
              <a:pPr/>
              <a:t>3</a:t>
            </a:fld>
            <a:endParaRPr lang="en-US" altLang="zh-TW"/>
          </a:p>
        </p:txBody>
      </p:sp>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p:txBody>
          <a:bodyPr/>
          <a:lstStyle/>
          <a:p>
            <a:endParaRPr lang="zh-TW" altLang="zh-TW"/>
          </a:p>
        </p:txBody>
      </p:sp>
    </p:spTree>
    <p:extLst>
      <p:ext uri="{BB962C8B-B14F-4D97-AF65-F5344CB8AC3E}">
        <p14:creationId xmlns:p14="http://schemas.microsoft.com/office/powerpoint/2010/main" val="3287500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A3EE1E-BDCB-4248-9D6C-E8B9B83407A8}" type="slidenum">
              <a:rPr lang="en-US" altLang="zh-TW"/>
              <a:pPr/>
              <a:t>4</a:t>
            </a:fld>
            <a:endParaRPr lang="en-US" altLang="zh-TW"/>
          </a:p>
        </p:txBody>
      </p:sp>
      <p:sp>
        <p:nvSpPr>
          <p:cNvPr id="110594" name="Rectangle 2"/>
          <p:cNvSpPr>
            <a:spLocks noGrp="1" noRot="1" noChangeAspect="1" noChangeArrowheads="1" noTextEdit="1"/>
          </p:cNvSpPr>
          <p:nvPr>
            <p:ph type="sldImg"/>
          </p:nvPr>
        </p:nvSpPr>
        <p:spPr>
          <a:xfrm>
            <a:off x="-2897188" y="1082675"/>
            <a:ext cx="9588501" cy="5394325"/>
          </a:xfrm>
          <a:ln/>
        </p:spPr>
      </p:sp>
      <p:sp>
        <p:nvSpPr>
          <p:cNvPr id="110595" name="Rectangle 3"/>
          <p:cNvSpPr>
            <a:spLocks noGrp="1" noChangeArrowheads="1"/>
          </p:cNvSpPr>
          <p:nvPr>
            <p:ph type="body" idx="1"/>
          </p:nvPr>
        </p:nvSpPr>
        <p:spPr>
          <a:xfrm>
            <a:off x="379537" y="6834791"/>
            <a:ext cx="3036295" cy="6472568"/>
          </a:xfrm>
        </p:spPr>
        <p:txBody>
          <a:bodyPr/>
          <a:lstStyle/>
          <a:p>
            <a:endParaRPr lang="zh-TW" altLang="zh-TW"/>
          </a:p>
        </p:txBody>
      </p:sp>
    </p:spTree>
    <p:extLst>
      <p:ext uri="{BB962C8B-B14F-4D97-AF65-F5344CB8AC3E}">
        <p14:creationId xmlns:p14="http://schemas.microsoft.com/office/powerpoint/2010/main" val="331525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AF7BBAA-F9A8-40E6-9798-3581497CD0D2}" type="slidenum">
              <a:rPr lang="zh-TW" altLang="en-US" smtClean="0"/>
              <a:t>17</a:t>
            </a:fld>
            <a:endParaRPr lang="zh-TW" altLang="en-US"/>
          </a:p>
        </p:txBody>
      </p:sp>
    </p:spTree>
    <p:extLst>
      <p:ext uri="{BB962C8B-B14F-4D97-AF65-F5344CB8AC3E}">
        <p14:creationId xmlns:p14="http://schemas.microsoft.com/office/powerpoint/2010/main" val="2474724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AF7BBAA-F9A8-40E6-9798-3581497CD0D2}" type="slidenum">
              <a:rPr lang="zh-TW" altLang="en-US" smtClean="0"/>
              <a:t>18</a:t>
            </a:fld>
            <a:endParaRPr lang="zh-TW" altLang="en-US"/>
          </a:p>
        </p:txBody>
      </p:sp>
    </p:spTree>
    <p:extLst>
      <p:ext uri="{BB962C8B-B14F-4D97-AF65-F5344CB8AC3E}">
        <p14:creationId xmlns:p14="http://schemas.microsoft.com/office/powerpoint/2010/main" val="2429039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defTabSz="803758">
              <a:defRPr/>
            </a:pPr>
            <a:endParaRPr lang="en-US" altLang="zh-TW" dirty="0"/>
          </a:p>
        </p:txBody>
      </p:sp>
      <p:sp>
        <p:nvSpPr>
          <p:cNvPr id="4" name="投影片編號版面配置區 3"/>
          <p:cNvSpPr>
            <a:spLocks noGrp="1"/>
          </p:cNvSpPr>
          <p:nvPr>
            <p:ph type="sldNum" sz="quarter" idx="10"/>
          </p:nvPr>
        </p:nvSpPr>
        <p:spPr/>
        <p:txBody>
          <a:bodyPr/>
          <a:lstStyle/>
          <a:p>
            <a:fld id="{170361E0-FF13-42EA-A756-3CE5EE533967}" type="slidenum">
              <a:rPr lang="zh-TW" altLang="en-US" smtClean="0"/>
              <a:t>20</a:t>
            </a:fld>
            <a:endParaRPr lang="zh-TW" altLang="en-US"/>
          </a:p>
        </p:txBody>
      </p:sp>
    </p:spTree>
    <p:extLst>
      <p:ext uri="{BB962C8B-B14F-4D97-AF65-F5344CB8AC3E}">
        <p14:creationId xmlns:p14="http://schemas.microsoft.com/office/powerpoint/2010/main" val="7877288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423863" y="1243013"/>
            <a:ext cx="5959475" cy="3352800"/>
          </a:xfrm>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AF7BBAA-F9A8-40E6-9798-3581497CD0D2}" type="slidenum">
              <a:rPr lang="zh-TW" altLang="en-US" smtClean="0"/>
              <a:t>25</a:t>
            </a:fld>
            <a:endParaRPr lang="zh-TW" altLang="en-US"/>
          </a:p>
        </p:txBody>
      </p:sp>
    </p:spTree>
    <p:extLst>
      <p:ext uri="{BB962C8B-B14F-4D97-AF65-F5344CB8AC3E}">
        <p14:creationId xmlns:p14="http://schemas.microsoft.com/office/powerpoint/2010/main" val="1095705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6.jpg"/><Relationship Id="rId7" Type="http://schemas.openxmlformats.org/officeDocument/2006/relationships/image" Target="../media/image10.jp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jpg"/><Relationship Id="rId11" Type="http://schemas.openxmlformats.org/officeDocument/2006/relationships/image" Target="../media/image3.png"/><Relationship Id="rId5" Type="http://schemas.openxmlformats.org/officeDocument/2006/relationships/image" Target="../media/image8.jpg"/><Relationship Id="rId10" Type="http://schemas.openxmlformats.org/officeDocument/2006/relationships/image" Target="../media/image2.png"/><Relationship Id="rId4" Type="http://schemas.openxmlformats.org/officeDocument/2006/relationships/image" Target="../media/image7.jpg"/><Relationship Id="rId9" Type="http://schemas.openxmlformats.org/officeDocument/2006/relationships/image" Target="../media/image1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217242" y="1874354"/>
            <a:ext cx="5757519" cy="769441"/>
          </a:xfrm>
          <a:prstGeom prst="rect">
            <a:avLst/>
          </a:prstGeom>
        </p:spPr>
        <p:txBody>
          <a:bodyPr wrap="square" lIns="0" tIns="0" rIns="0" bIns="0">
            <a:spAutoFit/>
          </a:bodyPr>
          <a:lstStyle>
            <a:lvl1pPr>
              <a:defRPr sz="5000" b="1" i="0">
                <a:solidFill>
                  <a:srgbClr val="660066"/>
                </a:solidFill>
                <a:latin typeface="標楷體"/>
                <a:cs typeface="標楷體"/>
              </a:defRPr>
            </a:lvl1pPr>
          </a:lstStyle>
          <a:p>
            <a:endParaRPr/>
          </a:p>
        </p:txBody>
      </p:sp>
      <p:sp>
        <p:nvSpPr>
          <p:cNvPr id="3" name="Holder 3"/>
          <p:cNvSpPr>
            <a:spLocks noGrp="1"/>
          </p:cNvSpPr>
          <p:nvPr>
            <p:ph type="subTitle" idx="4"/>
          </p:nvPr>
        </p:nvSpPr>
        <p:spPr>
          <a:xfrm>
            <a:off x="1828800" y="3840481"/>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9D1210B9-2CD7-4D05-BE96-CB30EEDCF5F5}" type="datetime1">
              <a:rPr lang="en-US" altLang="zh-TW" smtClean="0"/>
              <a:t>11/12/2020</a:t>
            </a:fld>
            <a:endParaRPr lang="en-US"/>
          </a:p>
        </p:txBody>
      </p:sp>
      <p:sp>
        <p:nvSpPr>
          <p:cNvPr id="6" name="Holder 6"/>
          <p:cNvSpPr>
            <a:spLocks noGrp="1"/>
          </p:cNvSpPr>
          <p:nvPr>
            <p:ph type="sldNum" sz="quarter" idx="7"/>
          </p:nvPr>
        </p:nvSpPr>
        <p:spPr/>
        <p:txBody>
          <a:bodyPr lIns="0" tIns="0" rIns="0" bIns="0"/>
          <a:lstStyle>
            <a:lvl1pPr>
              <a:defRPr sz="1200" b="0" i="0">
                <a:solidFill>
                  <a:srgbClr val="8A8A8A"/>
                </a:solidFill>
                <a:latin typeface="Calibri"/>
                <a:cs typeface="Calibri"/>
              </a:defRPr>
            </a:lvl1pPr>
          </a:lstStyle>
          <a:p>
            <a:pPr marL="118108">
              <a:lnSpc>
                <a:spcPts val="1240"/>
              </a:lnSpc>
            </a:pPr>
            <a:fld id="{81D60167-4931-47E6-BA6A-407CBD079E47}" type="slidenum">
              <a:rPr lang="en-US" altLang="zh-TW" smtClean="0"/>
              <a:pPr marL="118108">
                <a:lnSpc>
                  <a:spcPts val="1240"/>
                </a:lnSpc>
              </a:pPr>
              <a:t>‹#›</a:t>
            </a:fld>
            <a:endParaRPr lang="en-US" altLang="zh-TW"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0"/>
            <a:ext cx="12191999" cy="6858000"/>
          </a:xfrm>
          <a:prstGeom prst="rect">
            <a:avLst/>
          </a:prstGeom>
          <a:blipFill>
            <a:blip r:embed="rId2" cstate="print"/>
            <a:stretch>
              <a:fillRect/>
            </a:stretch>
          </a:blipFill>
        </p:spPr>
        <p:txBody>
          <a:bodyPr wrap="square" lIns="0" tIns="0" rIns="0" bIns="0" rtlCol="0"/>
          <a:lstStyle/>
          <a:p>
            <a:endParaRPr sz="1800"/>
          </a:p>
        </p:txBody>
      </p:sp>
      <p:sp>
        <p:nvSpPr>
          <p:cNvPr id="2" name="Holder 2"/>
          <p:cNvSpPr>
            <a:spLocks noGrp="1"/>
          </p:cNvSpPr>
          <p:nvPr>
            <p:ph type="title"/>
          </p:nvPr>
        </p:nvSpPr>
        <p:spPr>
          <a:xfrm>
            <a:off x="4958082" y="251799"/>
            <a:ext cx="2275839" cy="677108"/>
          </a:xfrm>
        </p:spPr>
        <p:txBody>
          <a:bodyPr lIns="0" tIns="0" rIns="0" bIns="0"/>
          <a:lstStyle>
            <a:lvl1pPr>
              <a:defRPr sz="4400" b="0" i="0">
                <a:solidFill>
                  <a:srgbClr val="660066"/>
                </a:solidFill>
                <a:latin typeface="華康乾隆行楷W7(P)"/>
                <a:cs typeface="華康乾隆行楷W7(P)"/>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A619AF7A-19E9-410E-8A83-4B86FB85D2CB}" type="datetime1">
              <a:rPr lang="en-US" altLang="zh-TW" smtClean="0"/>
              <a:t>11/12/2020</a:t>
            </a:fld>
            <a:endParaRPr lang="en-US"/>
          </a:p>
        </p:txBody>
      </p:sp>
      <p:sp>
        <p:nvSpPr>
          <p:cNvPr id="6" name="Holder 6"/>
          <p:cNvSpPr>
            <a:spLocks noGrp="1"/>
          </p:cNvSpPr>
          <p:nvPr>
            <p:ph type="sldNum" sz="quarter" idx="7"/>
          </p:nvPr>
        </p:nvSpPr>
        <p:spPr/>
        <p:txBody>
          <a:bodyPr lIns="0" tIns="0" rIns="0" bIns="0"/>
          <a:lstStyle>
            <a:lvl1pPr>
              <a:defRPr sz="1200" b="0" i="0">
                <a:solidFill>
                  <a:srgbClr val="8A8A8A"/>
                </a:solidFill>
                <a:latin typeface="Calibri"/>
                <a:cs typeface="Calibri"/>
              </a:defRPr>
            </a:lvl1pPr>
          </a:lstStyle>
          <a:p>
            <a:pPr marL="118108">
              <a:lnSpc>
                <a:spcPts val="1240"/>
              </a:lnSpc>
            </a:pPr>
            <a:fld id="{81D60167-4931-47E6-BA6A-407CBD079E47}" type="slidenum">
              <a:rPr lang="en-US" altLang="zh-TW" smtClean="0"/>
              <a:pPr marL="118108">
                <a:lnSpc>
                  <a:spcPts val="1240"/>
                </a:lnSpc>
              </a:pPr>
              <a:t>‹#›</a:t>
            </a:fld>
            <a:endParaRPr lang="en-US" altLang="zh-TW" dirty="0"/>
          </a:p>
        </p:txBody>
      </p:sp>
      <p:pic>
        <p:nvPicPr>
          <p:cNvPr id="8" name="圖片 7">
            <a:extLst>
              <a:ext uri="{FF2B5EF4-FFF2-40B4-BE49-F238E27FC236}">
                <a16:creationId xmlns:a16="http://schemas.microsoft.com/office/drawing/2014/main" id="{0BE562A6-FEF0-42B4-8109-F96F606B83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400" y="76200"/>
            <a:ext cx="1600200" cy="780847"/>
          </a:xfrm>
          <a:prstGeom prst="rect">
            <a:avLst/>
          </a:prstGeom>
        </p:spPr>
      </p:pic>
      <p:pic>
        <p:nvPicPr>
          <p:cNvPr id="9" name="圖片 8">
            <a:extLst>
              <a:ext uri="{FF2B5EF4-FFF2-40B4-BE49-F238E27FC236}">
                <a16:creationId xmlns:a16="http://schemas.microsoft.com/office/drawing/2014/main" id="{FB3D84D1-A88C-4857-94E5-424013BF1A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29208" y="-238104"/>
            <a:ext cx="1676400" cy="16764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2" y="2"/>
            <a:ext cx="12191999" cy="6857999"/>
          </a:xfrm>
          <a:prstGeom prst="rect">
            <a:avLst/>
          </a:prstGeom>
          <a:blipFill>
            <a:blip r:embed="rId2" cstate="print"/>
            <a:stretch>
              <a:fillRect/>
            </a:stretch>
          </a:blipFill>
        </p:spPr>
        <p:txBody>
          <a:bodyPr wrap="square" lIns="0" tIns="0" rIns="0" bIns="0" rtlCol="0"/>
          <a:lstStyle/>
          <a:p>
            <a:endParaRPr sz="1800"/>
          </a:p>
        </p:txBody>
      </p:sp>
      <p:sp>
        <p:nvSpPr>
          <p:cNvPr id="17" name="bk object 17"/>
          <p:cNvSpPr/>
          <p:nvPr/>
        </p:nvSpPr>
        <p:spPr>
          <a:xfrm>
            <a:off x="1667256" y="1213105"/>
            <a:ext cx="2016251" cy="1511807"/>
          </a:xfrm>
          <a:prstGeom prst="rect">
            <a:avLst/>
          </a:prstGeom>
          <a:blipFill>
            <a:blip r:embed="rId3" cstate="print"/>
            <a:stretch>
              <a:fillRect/>
            </a:stretch>
          </a:blipFill>
        </p:spPr>
        <p:txBody>
          <a:bodyPr wrap="square" lIns="0" tIns="0" rIns="0" bIns="0" rtlCol="0"/>
          <a:lstStyle/>
          <a:p>
            <a:endParaRPr sz="1800"/>
          </a:p>
        </p:txBody>
      </p:sp>
      <p:sp>
        <p:nvSpPr>
          <p:cNvPr id="18" name="bk object 18"/>
          <p:cNvSpPr/>
          <p:nvPr/>
        </p:nvSpPr>
        <p:spPr>
          <a:xfrm>
            <a:off x="3767330" y="1208534"/>
            <a:ext cx="1965959" cy="1511807"/>
          </a:xfrm>
          <a:prstGeom prst="rect">
            <a:avLst/>
          </a:prstGeom>
          <a:blipFill>
            <a:blip r:embed="rId4" cstate="print"/>
            <a:stretch>
              <a:fillRect/>
            </a:stretch>
          </a:blipFill>
        </p:spPr>
        <p:txBody>
          <a:bodyPr wrap="square" lIns="0" tIns="0" rIns="0" bIns="0" rtlCol="0"/>
          <a:lstStyle/>
          <a:p>
            <a:endParaRPr sz="1800"/>
          </a:p>
        </p:txBody>
      </p:sp>
      <p:sp>
        <p:nvSpPr>
          <p:cNvPr id="19" name="bk object 19"/>
          <p:cNvSpPr/>
          <p:nvPr/>
        </p:nvSpPr>
        <p:spPr>
          <a:xfrm>
            <a:off x="5788153" y="1210057"/>
            <a:ext cx="2269235" cy="1511807"/>
          </a:xfrm>
          <a:prstGeom prst="rect">
            <a:avLst/>
          </a:prstGeom>
          <a:blipFill>
            <a:blip r:embed="rId5" cstate="print"/>
            <a:stretch>
              <a:fillRect/>
            </a:stretch>
          </a:blipFill>
        </p:spPr>
        <p:txBody>
          <a:bodyPr wrap="square" lIns="0" tIns="0" rIns="0" bIns="0" rtlCol="0"/>
          <a:lstStyle/>
          <a:p>
            <a:endParaRPr sz="1800"/>
          </a:p>
        </p:txBody>
      </p:sp>
      <p:sp>
        <p:nvSpPr>
          <p:cNvPr id="20" name="bk object 20"/>
          <p:cNvSpPr/>
          <p:nvPr/>
        </p:nvSpPr>
        <p:spPr>
          <a:xfrm>
            <a:off x="8095489" y="1199388"/>
            <a:ext cx="2485643" cy="1511807"/>
          </a:xfrm>
          <a:prstGeom prst="rect">
            <a:avLst/>
          </a:prstGeom>
          <a:blipFill>
            <a:blip r:embed="rId6" cstate="print"/>
            <a:stretch>
              <a:fillRect/>
            </a:stretch>
          </a:blipFill>
        </p:spPr>
        <p:txBody>
          <a:bodyPr wrap="square" lIns="0" tIns="0" rIns="0" bIns="0" rtlCol="0"/>
          <a:lstStyle/>
          <a:p>
            <a:endParaRPr sz="1800"/>
          </a:p>
        </p:txBody>
      </p:sp>
      <p:sp>
        <p:nvSpPr>
          <p:cNvPr id="21" name="bk object 21"/>
          <p:cNvSpPr/>
          <p:nvPr/>
        </p:nvSpPr>
        <p:spPr>
          <a:xfrm>
            <a:off x="1952246" y="3028190"/>
            <a:ext cx="2267711" cy="1511807"/>
          </a:xfrm>
          <a:prstGeom prst="rect">
            <a:avLst/>
          </a:prstGeom>
          <a:blipFill>
            <a:blip r:embed="rId7" cstate="print"/>
            <a:stretch>
              <a:fillRect/>
            </a:stretch>
          </a:blipFill>
        </p:spPr>
        <p:txBody>
          <a:bodyPr wrap="square" lIns="0" tIns="0" rIns="0" bIns="0" rtlCol="0"/>
          <a:lstStyle/>
          <a:p>
            <a:endParaRPr sz="1800"/>
          </a:p>
        </p:txBody>
      </p:sp>
      <p:sp>
        <p:nvSpPr>
          <p:cNvPr id="22" name="bk object 22"/>
          <p:cNvSpPr/>
          <p:nvPr/>
        </p:nvSpPr>
        <p:spPr>
          <a:xfrm>
            <a:off x="1848612" y="4885946"/>
            <a:ext cx="2092451" cy="1513331"/>
          </a:xfrm>
          <a:prstGeom prst="rect">
            <a:avLst/>
          </a:prstGeom>
          <a:blipFill>
            <a:blip r:embed="rId8" cstate="print"/>
            <a:stretch>
              <a:fillRect/>
            </a:stretch>
          </a:blipFill>
        </p:spPr>
        <p:txBody>
          <a:bodyPr wrap="square" lIns="0" tIns="0" rIns="0" bIns="0" rtlCol="0"/>
          <a:lstStyle/>
          <a:p>
            <a:endParaRPr sz="1800"/>
          </a:p>
        </p:txBody>
      </p:sp>
      <p:sp>
        <p:nvSpPr>
          <p:cNvPr id="23" name="bk object 23"/>
          <p:cNvSpPr/>
          <p:nvPr/>
        </p:nvSpPr>
        <p:spPr>
          <a:xfrm>
            <a:off x="4251961" y="4846322"/>
            <a:ext cx="2026919" cy="1511807"/>
          </a:xfrm>
          <a:prstGeom prst="rect">
            <a:avLst/>
          </a:prstGeom>
          <a:blipFill>
            <a:blip r:embed="rId9" cstate="print"/>
            <a:stretch>
              <a:fillRect/>
            </a:stretch>
          </a:blipFill>
        </p:spPr>
        <p:txBody>
          <a:bodyPr wrap="square" lIns="0" tIns="0" rIns="0" bIns="0" rtlCol="0"/>
          <a:lstStyle/>
          <a:p>
            <a:endParaRPr sz="1800"/>
          </a:p>
        </p:txBody>
      </p:sp>
      <p:sp>
        <p:nvSpPr>
          <p:cNvPr id="2" name="Holder 2"/>
          <p:cNvSpPr>
            <a:spLocks noGrp="1"/>
          </p:cNvSpPr>
          <p:nvPr>
            <p:ph type="title"/>
          </p:nvPr>
        </p:nvSpPr>
        <p:spPr>
          <a:xfrm>
            <a:off x="4958082" y="251799"/>
            <a:ext cx="2275839" cy="677108"/>
          </a:xfrm>
        </p:spPr>
        <p:txBody>
          <a:bodyPr lIns="0" tIns="0" rIns="0" bIns="0"/>
          <a:lstStyle>
            <a:lvl1pPr>
              <a:defRPr sz="4400" b="0" i="0">
                <a:solidFill>
                  <a:srgbClr val="660066"/>
                </a:solidFill>
                <a:latin typeface="華康乾隆行楷W7(P)"/>
                <a:cs typeface="華康乾隆行楷W7(P)"/>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904063D5-BE84-493C-8DBF-5567670DCC2B}" type="datetime1">
              <a:rPr lang="en-US" altLang="zh-TW" smtClean="0"/>
              <a:t>11/12/2020</a:t>
            </a:fld>
            <a:endParaRPr lang="en-US"/>
          </a:p>
        </p:txBody>
      </p:sp>
      <p:sp>
        <p:nvSpPr>
          <p:cNvPr id="7" name="Holder 7"/>
          <p:cNvSpPr>
            <a:spLocks noGrp="1"/>
          </p:cNvSpPr>
          <p:nvPr>
            <p:ph type="sldNum" sz="quarter" idx="7"/>
          </p:nvPr>
        </p:nvSpPr>
        <p:spPr/>
        <p:txBody>
          <a:bodyPr lIns="0" tIns="0" rIns="0" bIns="0"/>
          <a:lstStyle>
            <a:lvl1pPr>
              <a:defRPr sz="1200" b="0" i="0">
                <a:solidFill>
                  <a:srgbClr val="8A8A8A"/>
                </a:solidFill>
                <a:latin typeface="Calibri"/>
                <a:cs typeface="Calibri"/>
              </a:defRPr>
            </a:lvl1pPr>
          </a:lstStyle>
          <a:p>
            <a:pPr marL="118108">
              <a:lnSpc>
                <a:spcPts val="1240"/>
              </a:lnSpc>
            </a:pPr>
            <a:fld id="{81D60167-4931-47E6-BA6A-407CBD079E47}" type="slidenum">
              <a:rPr lang="en-US" altLang="zh-TW" smtClean="0"/>
              <a:pPr marL="118108">
                <a:lnSpc>
                  <a:spcPts val="1240"/>
                </a:lnSpc>
              </a:pPr>
              <a:t>‹#›</a:t>
            </a:fld>
            <a:endParaRPr lang="en-US" altLang="zh-TW" dirty="0"/>
          </a:p>
        </p:txBody>
      </p:sp>
      <p:pic>
        <p:nvPicPr>
          <p:cNvPr id="24" name="圖片 23">
            <a:extLst>
              <a:ext uri="{FF2B5EF4-FFF2-40B4-BE49-F238E27FC236}">
                <a16:creationId xmlns:a16="http://schemas.microsoft.com/office/drawing/2014/main" id="{6551E8BA-4EFA-4975-B09E-0A60440EBE33}"/>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2400" y="76200"/>
            <a:ext cx="1600200" cy="780847"/>
          </a:xfrm>
          <a:prstGeom prst="rect">
            <a:avLst/>
          </a:prstGeom>
        </p:spPr>
      </p:pic>
      <p:pic>
        <p:nvPicPr>
          <p:cNvPr id="25" name="圖片 24">
            <a:extLst>
              <a:ext uri="{FF2B5EF4-FFF2-40B4-BE49-F238E27FC236}">
                <a16:creationId xmlns:a16="http://schemas.microsoft.com/office/drawing/2014/main" id="{7890DF5F-41BB-4BC9-8BEB-A28D5A86E6F6}"/>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629208" y="-238104"/>
            <a:ext cx="1676400" cy="16764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4958082" y="251799"/>
            <a:ext cx="2275839" cy="677108"/>
          </a:xfrm>
        </p:spPr>
        <p:txBody>
          <a:bodyPr lIns="0" tIns="0" rIns="0" bIns="0"/>
          <a:lstStyle>
            <a:lvl1pPr>
              <a:defRPr sz="4400" b="0" i="0">
                <a:solidFill>
                  <a:srgbClr val="660066"/>
                </a:solidFill>
                <a:latin typeface="華康乾隆行楷W7(P)"/>
                <a:cs typeface="華康乾隆行楷W7(P)"/>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86549F87-804C-4CC7-BFE2-BF651451525D}" type="datetime1">
              <a:rPr lang="en-US" altLang="zh-TW" smtClean="0"/>
              <a:t>11/12/2020</a:t>
            </a:fld>
            <a:endParaRPr lang="en-US"/>
          </a:p>
        </p:txBody>
      </p:sp>
      <p:sp>
        <p:nvSpPr>
          <p:cNvPr id="5" name="Holder 5"/>
          <p:cNvSpPr>
            <a:spLocks noGrp="1"/>
          </p:cNvSpPr>
          <p:nvPr>
            <p:ph type="sldNum" sz="quarter" idx="7"/>
          </p:nvPr>
        </p:nvSpPr>
        <p:spPr/>
        <p:txBody>
          <a:bodyPr lIns="0" tIns="0" rIns="0" bIns="0"/>
          <a:lstStyle>
            <a:lvl1pPr>
              <a:defRPr sz="1200" b="0" i="0">
                <a:solidFill>
                  <a:srgbClr val="8A8A8A"/>
                </a:solidFill>
                <a:latin typeface="Calibri"/>
                <a:cs typeface="Calibri"/>
              </a:defRPr>
            </a:lvl1pPr>
          </a:lstStyle>
          <a:p>
            <a:pPr marL="118108">
              <a:lnSpc>
                <a:spcPts val="1240"/>
              </a:lnSpc>
            </a:pPr>
            <a:fld id="{81D60167-4931-47E6-BA6A-407CBD079E47}" type="slidenum">
              <a:rPr lang="en-US" altLang="zh-TW" smtClean="0"/>
              <a:pPr marL="118108">
                <a:lnSpc>
                  <a:spcPts val="1240"/>
                </a:lnSpc>
              </a:pPr>
              <a:t>‹#›</a:t>
            </a:fld>
            <a:endParaRPr lang="en-US" altLang="zh-TW"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0"/>
            <a:ext cx="12191999" cy="6858000"/>
          </a:xfrm>
          <a:prstGeom prst="rect">
            <a:avLst/>
          </a:prstGeom>
          <a:blipFill>
            <a:blip r:embed="rId2" cstate="print"/>
            <a:stretch>
              <a:fillRect/>
            </a:stretch>
          </a:blipFill>
        </p:spPr>
        <p:txBody>
          <a:bodyPr wrap="square" lIns="0" tIns="0" rIns="0" bIns="0" rtlCol="0"/>
          <a:lstStyle/>
          <a:p>
            <a:endParaRPr sz="1800"/>
          </a:p>
        </p:txBody>
      </p:sp>
      <p:sp>
        <p:nvSpPr>
          <p:cNvPr id="17" name="bk object 17"/>
          <p:cNvSpPr/>
          <p:nvPr/>
        </p:nvSpPr>
        <p:spPr>
          <a:xfrm>
            <a:off x="3875534" y="3541778"/>
            <a:ext cx="4468367" cy="1359407"/>
          </a:xfrm>
          <a:prstGeom prst="rect">
            <a:avLst/>
          </a:prstGeom>
          <a:blipFill>
            <a:blip r:embed="rId3" cstate="print"/>
            <a:stretch>
              <a:fillRect/>
            </a:stretch>
          </a:blipFill>
        </p:spPr>
        <p:txBody>
          <a:bodyPr wrap="square" lIns="0" tIns="0" rIns="0" bIns="0" rtlCol="0"/>
          <a:lstStyle/>
          <a:p>
            <a:endParaRPr sz="1800"/>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535D95C5-A739-4BF5-96B4-BB11A70014FF}" type="datetime1">
              <a:rPr lang="en-US" altLang="zh-TW" smtClean="0"/>
              <a:t>11/12/2020</a:t>
            </a:fld>
            <a:endParaRPr lang="en-US"/>
          </a:p>
        </p:txBody>
      </p:sp>
      <p:sp>
        <p:nvSpPr>
          <p:cNvPr id="4" name="Holder 4"/>
          <p:cNvSpPr>
            <a:spLocks noGrp="1"/>
          </p:cNvSpPr>
          <p:nvPr>
            <p:ph type="sldNum" sz="quarter" idx="7"/>
          </p:nvPr>
        </p:nvSpPr>
        <p:spPr/>
        <p:txBody>
          <a:bodyPr lIns="0" tIns="0" rIns="0" bIns="0"/>
          <a:lstStyle>
            <a:lvl1pPr>
              <a:defRPr sz="1200" b="0" i="0">
                <a:solidFill>
                  <a:srgbClr val="8A8A8A"/>
                </a:solidFill>
                <a:latin typeface="Calibri"/>
                <a:cs typeface="Calibri"/>
              </a:defRPr>
            </a:lvl1pPr>
          </a:lstStyle>
          <a:p>
            <a:pPr marL="118108">
              <a:lnSpc>
                <a:spcPts val="1240"/>
              </a:lnSpc>
            </a:pPr>
            <a:fld id="{81D60167-4931-47E6-BA6A-407CBD079E47}" type="slidenum">
              <a:rPr lang="en-US" altLang="zh-TW" smtClean="0"/>
              <a:pPr marL="118108">
                <a:lnSpc>
                  <a:spcPts val="1240"/>
                </a:lnSpc>
              </a:pPr>
              <a:t>‹#›</a:t>
            </a:fld>
            <a:endParaRPr lang="en-US" altLang="zh-TW" dirty="0"/>
          </a:p>
        </p:txBody>
      </p:sp>
      <p:pic>
        <p:nvPicPr>
          <p:cNvPr id="7" name="圖片 6">
            <a:extLst>
              <a:ext uri="{FF2B5EF4-FFF2-40B4-BE49-F238E27FC236}">
                <a16:creationId xmlns:a16="http://schemas.microsoft.com/office/drawing/2014/main" id="{36B0C26B-357D-47A6-A2F2-0B07E4C8E71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400" y="76200"/>
            <a:ext cx="1600200" cy="780847"/>
          </a:xfrm>
          <a:prstGeom prst="rect">
            <a:avLst/>
          </a:prstGeom>
        </p:spPr>
      </p:pic>
      <p:pic>
        <p:nvPicPr>
          <p:cNvPr id="8" name="圖片 7">
            <a:extLst>
              <a:ext uri="{FF2B5EF4-FFF2-40B4-BE49-F238E27FC236}">
                <a16:creationId xmlns:a16="http://schemas.microsoft.com/office/drawing/2014/main" id="{D0DBC325-39F0-4D4A-A669-D778BD9B6A6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629208" y="-238104"/>
            <a:ext cx="1676400" cy="16764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BF2C375A-7BAD-4A4B-A94E-15EB298F90AD}" type="datetime1">
              <a:rPr lang="en-US" altLang="zh-TW" smtClean="0"/>
              <a:t>11/12/2020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6DCB1BCD-8470-43B2-9B94-CDB6A174FAB5}" type="slidenum">
              <a:rPr lang="zh-TW" altLang="en-US" smtClean="0"/>
              <a:t>‹#›</a:t>
            </a:fld>
            <a:endParaRPr lang="zh-TW" altLang="en-US"/>
          </a:p>
        </p:txBody>
      </p:sp>
    </p:spTree>
    <p:extLst>
      <p:ext uri="{BB962C8B-B14F-4D97-AF65-F5344CB8AC3E}">
        <p14:creationId xmlns:p14="http://schemas.microsoft.com/office/powerpoint/2010/main" val="33806024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fld id="{1C111238-37F8-4B73-9A6B-3468BB1321CB}" type="datetimeFigureOut">
              <a:rPr lang="zh-TW" altLang="en-US" smtClean="0"/>
              <a:t>2020/11/12</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05CB76CC-E8EE-4ECB-ACDA-102FFBEB5B7E}" type="slidenum">
              <a:rPr lang="zh-TW" altLang="en-US" smtClean="0"/>
              <a:t>‹#›</a:t>
            </a:fld>
            <a:endParaRPr lang="zh-TW" altLang="en-US"/>
          </a:p>
        </p:txBody>
      </p:sp>
    </p:spTree>
    <p:extLst>
      <p:ext uri="{BB962C8B-B14F-4D97-AF65-F5344CB8AC3E}">
        <p14:creationId xmlns:p14="http://schemas.microsoft.com/office/powerpoint/2010/main" val="2690152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 y="0"/>
            <a:ext cx="12191999" cy="6858000"/>
          </a:xfrm>
          <a:prstGeom prst="rect">
            <a:avLst/>
          </a:prstGeom>
          <a:blipFill>
            <a:blip r:embed="rId9" cstate="print"/>
            <a:stretch>
              <a:fillRect/>
            </a:stretch>
          </a:blipFill>
        </p:spPr>
        <p:txBody>
          <a:bodyPr wrap="square" lIns="0" tIns="0" rIns="0" bIns="0" rtlCol="0"/>
          <a:lstStyle/>
          <a:p>
            <a:endParaRPr sz="1800"/>
          </a:p>
        </p:txBody>
      </p:sp>
      <p:sp>
        <p:nvSpPr>
          <p:cNvPr id="2" name="Holder 2"/>
          <p:cNvSpPr>
            <a:spLocks noGrp="1"/>
          </p:cNvSpPr>
          <p:nvPr>
            <p:ph type="title"/>
          </p:nvPr>
        </p:nvSpPr>
        <p:spPr>
          <a:xfrm>
            <a:off x="4958082" y="251799"/>
            <a:ext cx="2275839" cy="696594"/>
          </a:xfrm>
          <a:prstGeom prst="rect">
            <a:avLst/>
          </a:prstGeom>
        </p:spPr>
        <p:txBody>
          <a:bodyPr wrap="square" lIns="0" tIns="0" rIns="0" bIns="0">
            <a:spAutoFit/>
          </a:bodyPr>
          <a:lstStyle>
            <a:lvl1pPr>
              <a:defRPr sz="4400" b="0" i="0">
                <a:solidFill>
                  <a:srgbClr val="660066"/>
                </a:solidFill>
                <a:latin typeface="華康乾隆行楷W7(P)"/>
                <a:cs typeface="華康乾隆行楷W7(P)"/>
              </a:defRPr>
            </a:lvl1pPr>
          </a:lstStyle>
          <a:p>
            <a:endParaRPr/>
          </a:p>
        </p:txBody>
      </p:sp>
      <p:sp>
        <p:nvSpPr>
          <p:cNvPr id="3" name="Holder 3"/>
          <p:cNvSpPr>
            <a:spLocks noGrp="1"/>
          </p:cNvSpPr>
          <p:nvPr>
            <p:ph type="body" idx="1"/>
          </p:nvPr>
        </p:nvSpPr>
        <p:spPr>
          <a:xfrm>
            <a:off x="2053014" y="1519682"/>
            <a:ext cx="8085973"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1"/>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1"/>
            <a:ext cx="2804160" cy="276999"/>
          </a:xfrm>
          <a:prstGeom prst="rect">
            <a:avLst/>
          </a:prstGeom>
        </p:spPr>
        <p:txBody>
          <a:bodyPr wrap="square" lIns="0" tIns="0" rIns="0" bIns="0">
            <a:spAutoFit/>
          </a:bodyPr>
          <a:lstStyle>
            <a:lvl1pPr algn="l">
              <a:defRPr>
                <a:solidFill>
                  <a:schemeClr val="tx1">
                    <a:tint val="75000"/>
                  </a:schemeClr>
                </a:solidFill>
              </a:defRPr>
            </a:lvl1pPr>
          </a:lstStyle>
          <a:p>
            <a:fld id="{755BBD32-62B6-42B7-9319-C71889DDEE82}" type="datetime1">
              <a:rPr lang="en-US" altLang="zh-TW" smtClean="0"/>
              <a:t>11/12/2020</a:t>
            </a:fld>
            <a:endParaRPr lang="en-US"/>
          </a:p>
        </p:txBody>
      </p:sp>
      <p:sp>
        <p:nvSpPr>
          <p:cNvPr id="6" name="Holder 6"/>
          <p:cNvSpPr>
            <a:spLocks noGrp="1"/>
          </p:cNvSpPr>
          <p:nvPr>
            <p:ph type="sldNum" sz="quarter" idx="7"/>
          </p:nvPr>
        </p:nvSpPr>
        <p:spPr>
          <a:xfrm>
            <a:off x="11079988" y="6450013"/>
            <a:ext cx="299720" cy="307777"/>
          </a:xfrm>
          <a:prstGeom prst="rect">
            <a:avLst/>
          </a:prstGeom>
        </p:spPr>
        <p:txBody>
          <a:bodyPr wrap="square" lIns="0" tIns="0" rIns="0" bIns="0">
            <a:spAutoFit/>
          </a:bodyPr>
          <a:lstStyle>
            <a:lvl1pPr>
              <a:defRPr sz="1200" b="0" i="0">
                <a:solidFill>
                  <a:srgbClr val="8A8A8A"/>
                </a:solidFill>
                <a:latin typeface="Calibri"/>
                <a:cs typeface="Calibri"/>
              </a:defRPr>
            </a:lvl1pPr>
          </a:lstStyle>
          <a:p>
            <a:pPr marL="118108">
              <a:lnSpc>
                <a:spcPts val="1240"/>
              </a:lnSpc>
            </a:pPr>
            <a:fld id="{81D60167-4931-47E6-BA6A-407CBD079E47}" type="slidenum">
              <a:rPr lang="en-US" altLang="zh-TW" smtClean="0"/>
              <a:pPr marL="118108">
                <a:lnSpc>
                  <a:spcPts val="1240"/>
                </a:lnSpc>
              </a:pPr>
              <a:t>‹#›</a:t>
            </a:fld>
            <a:endParaRPr lang="en-US" altLang="zh-TW" dirty="0"/>
          </a:p>
        </p:txBody>
      </p:sp>
      <p:pic>
        <p:nvPicPr>
          <p:cNvPr id="9" name="圖片 8">
            <a:extLst>
              <a:ext uri="{FF2B5EF4-FFF2-40B4-BE49-F238E27FC236}">
                <a16:creationId xmlns:a16="http://schemas.microsoft.com/office/drawing/2014/main" id="{5BF4F6DC-C4B6-45C0-8EDC-0D8A8CE8FC9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2400" y="76200"/>
            <a:ext cx="1600200" cy="780847"/>
          </a:xfrm>
          <a:prstGeom prst="rect">
            <a:avLst/>
          </a:prstGeom>
        </p:spPr>
      </p:pic>
      <p:pic>
        <p:nvPicPr>
          <p:cNvPr id="10" name="圖片 9">
            <a:extLst>
              <a:ext uri="{FF2B5EF4-FFF2-40B4-BE49-F238E27FC236}">
                <a16:creationId xmlns:a16="http://schemas.microsoft.com/office/drawing/2014/main" id="{27C291BF-B33F-4BAC-BDE3-73B8272383AD}"/>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0629208" y="-238104"/>
            <a:ext cx="1676400" cy="167640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defRPr>
          <a:latin typeface="+mj-lt"/>
          <a:ea typeface="+mj-ea"/>
          <a:cs typeface="+mj-cs"/>
        </a:defRPr>
      </a:lvl1pPr>
    </p:titleStyle>
    <p:bodyStyle>
      <a:lvl1pPr marL="0">
        <a:defRPr>
          <a:latin typeface="+mn-lt"/>
          <a:ea typeface="+mn-ea"/>
          <a:cs typeface="+mn-cs"/>
        </a:defRPr>
      </a:lvl1pPr>
      <a:lvl2pPr marL="457189">
        <a:defRPr>
          <a:latin typeface="+mn-lt"/>
          <a:ea typeface="+mn-ea"/>
          <a:cs typeface="+mn-cs"/>
        </a:defRPr>
      </a:lvl2pPr>
      <a:lvl3pPr marL="914377">
        <a:defRPr>
          <a:latin typeface="+mn-lt"/>
          <a:ea typeface="+mn-ea"/>
          <a:cs typeface="+mn-cs"/>
        </a:defRPr>
      </a:lvl3pPr>
      <a:lvl4pPr marL="1371566">
        <a:defRPr>
          <a:latin typeface="+mn-lt"/>
          <a:ea typeface="+mn-ea"/>
          <a:cs typeface="+mn-cs"/>
        </a:defRPr>
      </a:lvl4pPr>
      <a:lvl5pPr marL="1828754">
        <a:defRPr>
          <a:latin typeface="+mn-lt"/>
          <a:ea typeface="+mn-ea"/>
          <a:cs typeface="+mn-cs"/>
        </a:defRPr>
      </a:lvl5pPr>
      <a:lvl6pPr marL="2285943">
        <a:defRPr>
          <a:latin typeface="+mn-lt"/>
          <a:ea typeface="+mn-ea"/>
          <a:cs typeface="+mn-cs"/>
        </a:defRPr>
      </a:lvl6pPr>
      <a:lvl7pPr marL="2743131">
        <a:defRPr>
          <a:latin typeface="+mn-lt"/>
          <a:ea typeface="+mn-ea"/>
          <a:cs typeface="+mn-cs"/>
        </a:defRPr>
      </a:lvl7pPr>
      <a:lvl8pPr marL="3200320">
        <a:defRPr>
          <a:latin typeface="+mn-lt"/>
          <a:ea typeface="+mn-ea"/>
          <a:cs typeface="+mn-cs"/>
        </a:defRPr>
      </a:lvl8pPr>
      <a:lvl9pPr marL="3657509">
        <a:defRPr>
          <a:latin typeface="+mn-lt"/>
          <a:ea typeface="+mn-ea"/>
          <a:cs typeface="+mn-cs"/>
        </a:defRPr>
      </a:lvl9pPr>
    </p:bodyStyle>
    <p:otherStyle>
      <a:lvl1pPr marL="0">
        <a:defRPr>
          <a:latin typeface="+mn-lt"/>
          <a:ea typeface="+mn-ea"/>
          <a:cs typeface="+mn-cs"/>
        </a:defRPr>
      </a:lvl1pPr>
      <a:lvl2pPr marL="457189">
        <a:defRPr>
          <a:latin typeface="+mn-lt"/>
          <a:ea typeface="+mn-ea"/>
          <a:cs typeface="+mn-cs"/>
        </a:defRPr>
      </a:lvl2pPr>
      <a:lvl3pPr marL="914377">
        <a:defRPr>
          <a:latin typeface="+mn-lt"/>
          <a:ea typeface="+mn-ea"/>
          <a:cs typeface="+mn-cs"/>
        </a:defRPr>
      </a:lvl3pPr>
      <a:lvl4pPr marL="1371566">
        <a:defRPr>
          <a:latin typeface="+mn-lt"/>
          <a:ea typeface="+mn-ea"/>
          <a:cs typeface="+mn-cs"/>
        </a:defRPr>
      </a:lvl4pPr>
      <a:lvl5pPr marL="1828754">
        <a:defRPr>
          <a:latin typeface="+mn-lt"/>
          <a:ea typeface="+mn-ea"/>
          <a:cs typeface="+mn-cs"/>
        </a:defRPr>
      </a:lvl5pPr>
      <a:lvl6pPr marL="2285943">
        <a:defRPr>
          <a:latin typeface="+mn-lt"/>
          <a:ea typeface="+mn-ea"/>
          <a:cs typeface="+mn-cs"/>
        </a:defRPr>
      </a:lvl6pPr>
      <a:lvl7pPr marL="2743131">
        <a:defRPr>
          <a:latin typeface="+mn-lt"/>
          <a:ea typeface="+mn-ea"/>
          <a:cs typeface="+mn-cs"/>
        </a:defRPr>
      </a:lvl7pPr>
      <a:lvl8pPr marL="3200320">
        <a:defRPr>
          <a:latin typeface="+mn-lt"/>
          <a:ea typeface="+mn-ea"/>
          <a:cs typeface="+mn-cs"/>
        </a:defRPr>
      </a:lvl8pPr>
      <a:lvl9pPr marL="3657509">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36.jpg"/><Relationship Id="rId13" Type="http://schemas.openxmlformats.org/officeDocument/2006/relationships/image" Target="../media/image41.png"/><Relationship Id="rId3" Type="http://schemas.openxmlformats.org/officeDocument/2006/relationships/image" Target="../media/image31.jp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image" Target="../media/image30.jpg"/><Relationship Id="rId1" Type="http://schemas.openxmlformats.org/officeDocument/2006/relationships/slideLayout" Target="../slideLayouts/slideLayout2.xml"/><Relationship Id="rId6" Type="http://schemas.openxmlformats.org/officeDocument/2006/relationships/image" Target="../media/image34.jpg"/><Relationship Id="rId11" Type="http://schemas.openxmlformats.org/officeDocument/2006/relationships/image" Target="../media/image39.png"/><Relationship Id="rId5" Type="http://schemas.openxmlformats.org/officeDocument/2006/relationships/image" Target="../media/image33.jpg"/><Relationship Id="rId10" Type="http://schemas.openxmlformats.org/officeDocument/2006/relationships/image" Target="../media/image38.png"/><Relationship Id="rId4" Type="http://schemas.openxmlformats.org/officeDocument/2006/relationships/image" Target="../media/image32.jpg"/><Relationship Id="rId9" Type="http://schemas.openxmlformats.org/officeDocument/2006/relationships/image" Target="../media/image3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2.svg"/><Relationship Id="rId3" Type="http://schemas.openxmlformats.org/officeDocument/2006/relationships/image" Target="../media/image42.png"/><Relationship Id="rId7" Type="http://schemas.openxmlformats.org/officeDocument/2006/relationships/image" Target="../media/image46.svg"/><Relationship Id="rId12"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50.svg"/><Relationship Id="rId5" Type="http://schemas.openxmlformats.org/officeDocument/2006/relationships/image" Target="../media/image44.svg"/><Relationship Id="rId15" Type="http://schemas.openxmlformats.org/officeDocument/2006/relationships/image" Target="../media/image54.svg"/><Relationship Id="rId10" Type="http://schemas.openxmlformats.org/officeDocument/2006/relationships/image" Target="../media/image46.png"/><Relationship Id="rId4" Type="http://schemas.openxmlformats.org/officeDocument/2006/relationships/image" Target="../media/image43.png"/><Relationship Id="rId9" Type="http://schemas.openxmlformats.org/officeDocument/2006/relationships/image" Target="../media/image48.svg"/><Relationship Id="rId1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openxmlformats.org/officeDocument/2006/relationships/image" Target="../media/image60.svg"/><Relationship Id="rId13" Type="http://schemas.openxmlformats.org/officeDocument/2006/relationships/image" Target="../media/image54.png"/><Relationship Id="rId18" Type="http://schemas.openxmlformats.org/officeDocument/2006/relationships/image" Target="../media/image70.svg"/><Relationship Id="rId3" Type="http://schemas.openxmlformats.org/officeDocument/2006/relationships/image" Target="../media/image49.png"/><Relationship Id="rId7" Type="http://schemas.openxmlformats.org/officeDocument/2006/relationships/image" Target="../media/image51.png"/><Relationship Id="rId12" Type="http://schemas.openxmlformats.org/officeDocument/2006/relationships/image" Target="../media/image64.svg"/><Relationship Id="rId17" Type="http://schemas.openxmlformats.org/officeDocument/2006/relationships/image" Target="../media/image56.png"/><Relationship Id="rId2" Type="http://schemas.openxmlformats.org/officeDocument/2006/relationships/notesSlide" Target="../notesSlides/notesSlide5.xml"/><Relationship Id="rId16" Type="http://schemas.openxmlformats.org/officeDocument/2006/relationships/image" Target="../media/image68.svg"/><Relationship Id="rId20" Type="http://schemas.openxmlformats.org/officeDocument/2006/relationships/image" Target="../media/image72.svg"/><Relationship Id="rId1" Type="http://schemas.openxmlformats.org/officeDocument/2006/relationships/slideLayout" Target="../slideLayouts/slideLayout2.xml"/><Relationship Id="rId6" Type="http://schemas.openxmlformats.org/officeDocument/2006/relationships/image" Target="../media/image58.svg"/><Relationship Id="rId11" Type="http://schemas.openxmlformats.org/officeDocument/2006/relationships/image" Target="../media/image53.png"/><Relationship Id="rId5" Type="http://schemas.openxmlformats.org/officeDocument/2006/relationships/image" Target="../media/image50.png"/><Relationship Id="rId15" Type="http://schemas.openxmlformats.org/officeDocument/2006/relationships/image" Target="../media/image55.png"/><Relationship Id="rId10" Type="http://schemas.openxmlformats.org/officeDocument/2006/relationships/image" Target="../media/image62.svg"/><Relationship Id="rId19" Type="http://schemas.openxmlformats.org/officeDocument/2006/relationships/image" Target="../media/image57.png"/><Relationship Id="rId4" Type="http://schemas.openxmlformats.org/officeDocument/2006/relationships/image" Target="../media/image56.svg"/><Relationship Id="rId9" Type="http://schemas.openxmlformats.org/officeDocument/2006/relationships/image" Target="../media/image52.png"/><Relationship Id="rId14" Type="http://schemas.openxmlformats.org/officeDocument/2006/relationships/image" Target="../media/image66.svg"/></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diagramLayout" Target="../diagrams/layout3.xml"/><Relationship Id="rId18" Type="http://schemas.openxmlformats.org/officeDocument/2006/relationships/diagramLayout" Target="../diagrams/layout4.xml"/><Relationship Id="rId26" Type="http://schemas.microsoft.com/office/2007/relationships/diagramDrawing" Target="../diagrams/drawing5.xml"/><Relationship Id="rId39" Type="http://schemas.openxmlformats.org/officeDocument/2006/relationships/diagramQuickStyle" Target="../diagrams/quickStyle8.xml"/><Relationship Id="rId3" Type="http://schemas.openxmlformats.org/officeDocument/2006/relationships/diagramLayout" Target="../diagrams/layout1.xml"/><Relationship Id="rId21" Type="http://schemas.microsoft.com/office/2007/relationships/diagramDrawing" Target="../diagrams/drawing4.xml"/><Relationship Id="rId34" Type="http://schemas.openxmlformats.org/officeDocument/2006/relationships/diagramQuickStyle" Target="../diagrams/quickStyle7.xml"/><Relationship Id="rId42" Type="http://schemas.openxmlformats.org/officeDocument/2006/relationships/diagramData" Target="../diagrams/data9.xml"/><Relationship Id="rId7" Type="http://schemas.openxmlformats.org/officeDocument/2006/relationships/diagramData" Target="../diagrams/data2.xml"/><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diagramColors" Target="../diagrams/colors5.xml"/><Relationship Id="rId33" Type="http://schemas.openxmlformats.org/officeDocument/2006/relationships/diagramLayout" Target="../diagrams/layout7.xml"/><Relationship Id="rId38" Type="http://schemas.openxmlformats.org/officeDocument/2006/relationships/diagramLayout" Target="../diagrams/layout8.xml"/><Relationship Id="rId46" Type="http://schemas.microsoft.com/office/2007/relationships/diagramDrawing" Target="../diagrams/drawing9.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29" Type="http://schemas.openxmlformats.org/officeDocument/2006/relationships/diagramQuickStyle" Target="../diagrams/quickStyle6.xml"/><Relationship Id="rId41" Type="http://schemas.microsoft.com/office/2007/relationships/diagramDrawing" Target="../diagrams/drawing8.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diagramQuickStyle" Target="../diagrams/quickStyle5.xml"/><Relationship Id="rId32" Type="http://schemas.openxmlformats.org/officeDocument/2006/relationships/diagramData" Target="../diagrams/data7.xml"/><Relationship Id="rId37" Type="http://schemas.openxmlformats.org/officeDocument/2006/relationships/diagramData" Target="../diagrams/data8.xml"/><Relationship Id="rId40" Type="http://schemas.openxmlformats.org/officeDocument/2006/relationships/diagramColors" Target="../diagrams/colors8.xml"/><Relationship Id="rId45" Type="http://schemas.openxmlformats.org/officeDocument/2006/relationships/diagramColors" Target="../diagrams/colors9.xml"/><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diagramLayout" Target="../diagrams/layout5.xml"/><Relationship Id="rId28" Type="http://schemas.openxmlformats.org/officeDocument/2006/relationships/diagramLayout" Target="../diagrams/layout6.xml"/><Relationship Id="rId36" Type="http://schemas.microsoft.com/office/2007/relationships/diagramDrawing" Target="../diagrams/drawing7.xml"/><Relationship Id="rId10" Type="http://schemas.openxmlformats.org/officeDocument/2006/relationships/diagramColors" Target="../diagrams/colors2.xml"/><Relationship Id="rId19" Type="http://schemas.openxmlformats.org/officeDocument/2006/relationships/diagramQuickStyle" Target="../diagrams/quickStyle4.xml"/><Relationship Id="rId31" Type="http://schemas.microsoft.com/office/2007/relationships/diagramDrawing" Target="../diagrams/drawing6.xml"/><Relationship Id="rId44" Type="http://schemas.openxmlformats.org/officeDocument/2006/relationships/diagramQuickStyle" Target="../diagrams/quickStyle9.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diagramData" Target="../diagrams/data5.xml"/><Relationship Id="rId27" Type="http://schemas.openxmlformats.org/officeDocument/2006/relationships/diagramData" Target="../diagrams/data6.xml"/><Relationship Id="rId30" Type="http://schemas.openxmlformats.org/officeDocument/2006/relationships/diagramColors" Target="../diagrams/colors6.xml"/><Relationship Id="rId35" Type="http://schemas.openxmlformats.org/officeDocument/2006/relationships/diagramColors" Target="../diagrams/colors7.xml"/><Relationship Id="rId43" Type="http://schemas.openxmlformats.org/officeDocument/2006/relationships/diagramLayout" Target="../diagrams/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nthualliance.weebly.com/" TargetMode="External"/><Relationship Id="rId2" Type="http://schemas.openxmlformats.org/officeDocument/2006/relationships/hyperlink" Target="http://rdweb.nthu.edu.tw/Pages.aspx?pid=73"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3.jpg"/><Relationship Id="rId5" Type="http://schemas.openxmlformats.org/officeDocument/2006/relationships/image" Target="../media/image22.jp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248471" y="3747457"/>
            <a:ext cx="3683000" cy="751488"/>
          </a:xfrm>
          <a:prstGeom prst="rect">
            <a:avLst/>
          </a:prstGeom>
        </p:spPr>
        <p:txBody>
          <a:bodyPr vert="horz" wrap="square" lIns="0" tIns="12700" rIns="0" bIns="0" rtlCol="0">
            <a:spAutoFit/>
          </a:bodyPr>
          <a:lstStyle/>
          <a:p>
            <a:pPr marL="12700">
              <a:spcBef>
                <a:spcPts val="100"/>
              </a:spcBef>
            </a:pPr>
            <a:r>
              <a:rPr sz="4800" b="1" spc="-5" dirty="0">
                <a:solidFill>
                  <a:srgbClr val="660066"/>
                </a:solidFill>
                <a:latin typeface="標楷體" panose="03000509000000000000" pitchFamily="65" charset="-120"/>
                <a:ea typeface="標楷體" panose="03000509000000000000" pitchFamily="65" charset="-120"/>
                <a:cs typeface="標楷體"/>
              </a:rPr>
              <a:t>國際產學聯盟</a:t>
            </a:r>
            <a:endParaRPr sz="4800" b="1" dirty="0">
              <a:latin typeface="標楷體" panose="03000509000000000000" pitchFamily="65" charset="-120"/>
              <a:ea typeface="標楷體" panose="03000509000000000000" pitchFamily="65" charset="-120"/>
              <a:cs typeface="標楷體"/>
            </a:endParaRPr>
          </a:p>
        </p:txBody>
      </p:sp>
      <p:sp>
        <p:nvSpPr>
          <p:cNvPr id="3" name="object 3"/>
          <p:cNvSpPr/>
          <p:nvPr/>
        </p:nvSpPr>
        <p:spPr>
          <a:xfrm>
            <a:off x="7780019" y="5967985"/>
            <a:ext cx="4189475" cy="678179"/>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172213" y="6170678"/>
            <a:ext cx="2506979" cy="475487"/>
          </a:xfrm>
          <a:prstGeom prst="rect">
            <a:avLst/>
          </a:prstGeom>
          <a:blipFill>
            <a:blip r:embed="rId3" cstate="print"/>
            <a:stretch>
              <a:fillRect/>
            </a:stretch>
          </a:blipFill>
        </p:spPr>
        <p:txBody>
          <a:bodyPr wrap="square" lIns="0" tIns="0" rIns="0" bIns="0" rtlCol="0"/>
          <a:lstStyle/>
          <a:p>
            <a:endParaRPr/>
          </a:p>
        </p:txBody>
      </p:sp>
      <p:pic>
        <p:nvPicPr>
          <p:cNvPr id="6" name="圖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1400" y="1600200"/>
            <a:ext cx="4560203" cy="22252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1708727" y="1437656"/>
            <a:ext cx="8700655" cy="4554388"/>
          </a:xfrm>
          <a:prstGeom prst="rect">
            <a:avLst/>
          </a:prstGeom>
          <a:noFill/>
        </p:spPr>
        <p:txBody>
          <a:bodyPr wrap="square" rtlCol="0">
            <a:spAutoFit/>
          </a:bodyPr>
          <a:lstStyle/>
          <a:p>
            <a:pPr>
              <a:lnSpc>
                <a:spcPts val="3900"/>
              </a:lnSpc>
            </a:pPr>
            <a:r>
              <a:rPr lang="en-US" altLang="zh-TW" sz="2800" dirty="0">
                <a:latin typeface="標楷體" panose="03000509000000000000" pitchFamily="65" charset="-120"/>
                <a:ea typeface="標楷體" panose="03000509000000000000" pitchFamily="65" charset="-120"/>
              </a:rPr>
              <a:t>B.1</a:t>
            </a:r>
            <a:r>
              <a:rPr lang="zh-TW" altLang="en-US" sz="2800" dirty="0">
                <a:latin typeface="標楷體" panose="03000509000000000000" pitchFamily="65" charset="-120"/>
                <a:ea typeface="標楷體" panose="03000509000000000000" pitchFamily="65" charset="-120"/>
              </a:rPr>
              <a:t> 防疫科技</a:t>
            </a:r>
            <a:endParaRPr lang="en-US" altLang="zh-TW" sz="2800" dirty="0">
              <a:latin typeface="標楷體" panose="03000509000000000000" pitchFamily="65" charset="-120"/>
              <a:ea typeface="標楷體" panose="03000509000000000000" pitchFamily="65" charset="-120"/>
            </a:endParaRPr>
          </a:p>
          <a:p>
            <a:pPr>
              <a:lnSpc>
                <a:spcPts val="3900"/>
              </a:lnSpc>
            </a:pPr>
            <a:r>
              <a:rPr lang="en-US" altLang="zh-TW" sz="2800" dirty="0">
                <a:latin typeface="標楷體" panose="03000509000000000000" pitchFamily="65" charset="-120"/>
                <a:ea typeface="標楷體" panose="03000509000000000000" pitchFamily="65" charset="-120"/>
              </a:rPr>
              <a:t>B.2</a:t>
            </a:r>
            <a:r>
              <a:rPr lang="zh-TW" altLang="en-US" sz="2800" dirty="0">
                <a:latin typeface="標楷體" panose="03000509000000000000" pitchFamily="65" charset="-120"/>
                <a:ea typeface="標楷體" panose="03000509000000000000" pitchFamily="65" charset="-120"/>
              </a:rPr>
              <a:t> 精準醫療</a:t>
            </a:r>
            <a:endParaRPr lang="en-US" altLang="zh-TW" sz="2800" dirty="0">
              <a:latin typeface="標楷體" panose="03000509000000000000" pitchFamily="65" charset="-120"/>
              <a:ea typeface="標楷體" panose="03000509000000000000" pitchFamily="65" charset="-120"/>
            </a:endParaRPr>
          </a:p>
          <a:p>
            <a:pPr>
              <a:lnSpc>
                <a:spcPts val="3900"/>
              </a:lnSpc>
            </a:pPr>
            <a:r>
              <a:rPr lang="en-US" altLang="zh-TW" sz="2800" dirty="0">
                <a:latin typeface="標楷體" panose="03000509000000000000" pitchFamily="65" charset="-120"/>
                <a:ea typeface="標楷體" panose="03000509000000000000" pitchFamily="65" charset="-120"/>
              </a:rPr>
              <a:t>B.3</a:t>
            </a:r>
            <a:r>
              <a:rPr lang="zh-TW" altLang="en-US" sz="2800" dirty="0">
                <a:latin typeface="標楷體" panose="03000509000000000000" pitchFamily="65" charset="-120"/>
                <a:ea typeface="標楷體" panose="03000509000000000000" pitchFamily="65" charset="-120"/>
              </a:rPr>
              <a:t> </a:t>
            </a:r>
            <a:r>
              <a:rPr lang="en-US" altLang="zh-TW" sz="2800" dirty="0">
                <a:latin typeface="標楷體" panose="03000509000000000000" pitchFamily="65" charset="-120"/>
                <a:ea typeface="標楷體" panose="03000509000000000000" pitchFamily="65" charset="-120"/>
              </a:rPr>
              <a:t>BNCT</a:t>
            </a:r>
            <a:r>
              <a:rPr lang="zh-TW" altLang="en-US" sz="2800" dirty="0">
                <a:latin typeface="標楷體" panose="03000509000000000000" pitchFamily="65" charset="-120"/>
                <a:ea typeface="標楷體" panose="03000509000000000000" pitchFamily="65" charset="-120"/>
              </a:rPr>
              <a:t>研究與臨床試驗</a:t>
            </a:r>
            <a:endParaRPr lang="en-US" altLang="zh-TW" sz="2800" dirty="0">
              <a:latin typeface="標楷體" panose="03000509000000000000" pitchFamily="65" charset="-120"/>
              <a:ea typeface="標楷體" panose="03000509000000000000" pitchFamily="65" charset="-120"/>
            </a:endParaRPr>
          </a:p>
          <a:p>
            <a:pPr>
              <a:lnSpc>
                <a:spcPts val="3900"/>
              </a:lnSpc>
            </a:pPr>
            <a:r>
              <a:rPr lang="en-US" altLang="zh-TW" sz="2800" dirty="0">
                <a:latin typeface="標楷體" panose="03000509000000000000" pitchFamily="65" charset="-120"/>
                <a:ea typeface="標楷體" panose="03000509000000000000" pitchFamily="65" charset="-120"/>
              </a:rPr>
              <a:t>B.4</a:t>
            </a:r>
            <a:r>
              <a:rPr lang="zh-TW" altLang="en-US" sz="2800" dirty="0">
                <a:latin typeface="標楷體" panose="03000509000000000000" pitchFamily="65" charset="-120"/>
                <a:ea typeface="標楷體" panose="03000509000000000000" pitchFamily="65" charset="-120"/>
              </a:rPr>
              <a:t> 再生醫學</a:t>
            </a:r>
            <a:endParaRPr lang="en-US" altLang="zh-TW" sz="2800" dirty="0">
              <a:latin typeface="標楷體" panose="03000509000000000000" pitchFamily="65" charset="-120"/>
              <a:ea typeface="標楷體" panose="03000509000000000000" pitchFamily="65" charset="-120"/>
            </a:endParaRPr>
          </a:p>
          <a:p>
            <a:pPr>
              <a:lnSpc>
                <a:spcPts val="3900"/>
              </a:lnSpc>
            </a:pPr>
            <a:r>
              <a:rPr lang="en-US" altLang="zh-TW" sz="2800" dirty="0">
                <a:latin typeface="標楷體" panose="03000509000000000000" pitchFamily="65" charset="-120"/>
                <a:ea typeface="標楷體" panose="03000509000000000000" pitchFamily="65" charset="-120"/>
              </a:rPr>
              <a:t>B.5</a:t>
            </a:r>
            <a:r>
              <a:rPr lang="zh-TW" altLang="en-US" sz="2800" dirty="0">
                <a:latin typeface="標楷體" panose="03000509000000000000" pitchFamily="65" charset="-120"/>
                <a:ea typeface="標楷體" panose="03000509000000000000" pitchFamily="65" charset="-120"/>
              </a:rPr>
              <a:t> 藥物傳遞</a:t>
            </a:r>
            <a:endParaRPr lang="en-US" altLang="zh-TW" sz="2800" dirty="0">
              <a:latin typeface="標楷體" panose="03000509000000000000" pitchFamily="65" charset="-120"/>
              <a:ea typeface="標楷體" panose="03000509000000000000" pitchFamily="65" charset="-120"/>
            </a:endParaRPr>
          </a:p>
          <a:p>
            <a:pPr>
              <a:lnSpc>
                <a:spcPts val="3900"/>
              </a:lnSpc>
            </a:pPr>
            <a:r>
              <a:rPr lang="en-US" altLang="zh-TW" sz="2800" dirty="0">
                <a:latin typeface="標楷體" panose="03000509000000000000" pitchFamily="65" charset="-120"/>
                <a:ea typeface="標楷體" panose="03000509000000000000" pitchFamily="65" charset="-120"/>
              </a:rPr>
              <a:t>B.6</a:t>
            </a:r>
            <a:r>
              <a:rPr lang="zh-TW" altLang="en-US" sz="2800" dirty="0">
                <a:latin typeface="標楷體" panose="03000509000000000000" pitchFamily="65" charset="-120"/>
                <a:ea typeface="標楷體" panose="03000509000000000000" pitchFamily="65" charset="-120"/>
              </a:rPr>
              <a:t> 生物資訊</a:t>
            </a:r>
            <a:endParaRPr lang="en-US" altLang="zh-TW" sz="2800" dirty="0">
              <a:latin typeface="標楷體" panose="03000509000000000000" pitchFamily="65" charset="-120"/>
              <a:ea typeface="標楷體" panose="03000509000000000000" pitchFamily="65" charset="-120"/>
            </a:endParaRPr>
          </a:p>
          <a:p>
            <a:pPr>
              <a:lnSpc>
                <a:spcPts val="3900"/>
              </a:lnSpc>
            </a:pPr>
            <a:r>
              <a:rPr lang="en-US" altLang="zh-TW" sz="2800" dirty="0">
                <a:latin typeface="標楷體" panose="03000509000000000000" pitchFamily="65" charset="-120"/>
                <a:ea typeface="標楷體" panose="03000509000000000000" pitchFamily="65" charset="-120"/>
              </a:rPr>
              <a:t>B.7</a:t>
            </a:r>
            <a:r>
              <a:rPr lang="zh-TW" altLang="en-US" sz="2800" dirty="0">
                <a:latin typeface="標楷體" panose="03000509000000000000" pitchFamily="65" charset="-120"/>
                <a:ea typeface="標楷體" panose="03000509000000000000" pitchFamily="65" charset="-120"/>
              </a:rPr>
              <a:t> 生醫影像</a:t>
            </a:r>
            <a:endParaRPr lang="en-US" altLang="zh-TW" sz="2800" dirty="0">
              <a:latin typeface="標楷體" panose="03000509000000000000" pitchFamily="65" charset="-120"/>
              <a:ea typeface="標楷體" panose="03000509000000000000" pitchFamily="65" charset="-120"/>
            </a:endParaRPr>
          </a:p>
          <a:p>
            <a:pPr>
              <a:lnSpc>
                <a:spcPts val="3900"/>
              </a:lnSpc>
            </a:pPr>
            <a:r>
              <a:rPr lang="en-US" altLang="zh-TW" sz="2800" dirty="0">
                <a:latin typeface="標楷體" panose="03000509000000000000" pitchFamily="65" charset="-120"/>
                <a:ea typeface="標楷體" panose="03000509000000000000" pitchFamily="65" charset="-120"/>
              </a:rPr>
              <a:t>B.8</a:t>
            </a:r>
            <a:r>
              <a:rPr lang="zh-TW" altLang="en-US" sz="2800" dirty="0">
                <a:latin typeface="標楷體" panose="03000509000000000000" pitchFamily="65" charset="-120"/>
                <a:ea typeface="標楷體" panose="03000509000000000000" pitchFamily="65" charset="-120"/>
              </a:rPr>
              <a:t> 奈米醫材</a:t>
            </a:r>
            <a:endParaRPr lang="en-US" altLang="zh-TW" sz="2800" dirty="0">
              <a:latin typeface="標楷體" panose="03000509000000000000" pitchFamily="65" charset="-120"/>
              <a:ea typeface="標楷體" panose="03000509000000000000" pitchFamily="65" charset="-120"/>
            </a:endParaRPr>
          </a:p>
          <a:p>
            <a:pPr>
              <a:lnSpc>
                <a:spcPts val="3900"/>
              </a:lnSpc>
            </a:pPr>
            <a:r>
              <a:rPr lang="en-US" altLang="zh-TW" sz="2800" dirty="0">
                <a:latin typeface="標楷體" panose="03000509000000000000" pitchFamily="65" charset="-120"/>
                <a:ea typeface="標楷體" panose="03000509000000000000" pitchFamily="65" charset="-120"/>
              </a:rPr>
              <a:t>B.9</a:t>
            </a:r>
            <a:r>
              <a:rPr lang="zh-TW" altLang="en-US" sz="2800" dirty="0">
                <a:latin typeface="標楷體" panose="03000509000000000000" pitchFamily="65" charset="-120"/>
                <a:ea typeface="標楷體" panose="03000509000000000000" pitchFamily="65" charset="-120"/>
              </a:rPr>
              <a:t> 癌症轉譯</a:t>
            </a:r>
            <a:endParaRPr lang="en-US" altLang="zh-TW" sz="2800" dirty="0">
              <a:latin typeface="標楷體" panose="03000509000000000000" pitchFamily="65" charset="-120"/>
              <a:ea typeface="標楷體" panose="03000509000000000000" pitchFamily="65" charset="-120"/>
            </a:endParaRPr>
          </a:p>
        </p:txBody>
      </p:sp>
      <p:sp>
        <p:nvSpPr>
          <p:cNvPr id="7" name="投影片編號版面配置區 2">
            <a:extLst>
              <a:ext uri="{FF2B5EF4-FFF2-40B4-BE49-F238E27FC236}">
                <a16:creationId xmlns:a16="http://schemas.microsoft.com/office/drawing/2014/main" id="{F977DC68-6286-467A-8BD5-09A0F025B100}"/>
              </a:ext>
            </a:extLst>
          </p:cNvPr>
          <p:cNvSpPr txBox="1">
            <a:spLocks/>
          </p:cNvSpPr>
          <p:nvPr/>
        </p:nvSpPr>
        <p:spPr>
          <a:xfrm>
            <a:off x="11286187" y="6356350"/>
            <a:ext cx="299720" cy="184666"/>
          </a:xfrm>
          <a:prstGeom prst="rect">
            <a:avLst/>
          </a:prstGeom>
        </p:spPr>
        <p:txBody>
          <a:bodyPr wrap="square" lIns="0" tIns="0" rIns="0" bIns="0">
            <a:spAutoFit/>
          </a:bodyPr>
          <a:lstStyle>
            <a:defPPr>
              <a:defRPr lang="zh-TW"/>
            </a:defPPr>
            <a:lvl1pPr marL="0" algn="l" defTabSz="914400" rtl="0" eaLnBrk="1" latinLnBrk="0" hangingPunct="1">
              <a:defRPr sz="1200" b="0" i="0" kern="1200">
                <a:solidFill>
                  <a:srgbClr val="8A8A8A"/>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a:latin typeface="標楷體" panose="03000509000000000000" pitchFamily="65" charset="-120"/>
                <a:ea typeface="標楷體" panose="03000509000000000000" pitchFamily="65" charset="-120"/>
              </a:rPr>
              <a:t>10</a:t>
            </a:r>
            <a:endParaRPr lang="zh-TW" altLang="en-US" dirty="0">
              <a:latin typeface="標楷體" panose="03000509000000000000" pitchFamily="65" charset="-120"/>
              <a:ea typeface="標楷體" panose="03000509000000000000" pitchFamily="65" charset="-120"/>
            </a:endParaRPr>
          </a:p>
        </p:txBody>
      </p:sp>
      <p:sp>
        <p:nvSpPr>
          <p:cNvPr id="8" name="object 3">
            <a:extLst>
              <a:ext uri="{FF2B5EF4-FFF2-40B4-BE49-F238E27FC236}">
                <a16:creationId xmlns:a16="http://schemas.microsoft.com/office/drawing/2014/main" id="{020C8C98-C46D-4523-A788-41D84875CC8D}"/>
              </a:ext>
            </a:extLst>
          </p:cNvPr>
          <p:cNvSpPr txBox="1">
            <a:spLocks/>
          </p:cNvSpPr>
          <p:nvPr/>
        </p:nvSpPr>
        <p:spPr>
          <a:xfrm>
            <a:off x="3289616" y="268515"/>
            <a:ext cx="5612765" cy="689932"/>
          </a:xfrm>
          <a:prstGeom prst="rect">
            <a:avLst/>
          </a:prstGeom>
        </p:spPr>
        <p:txBody>
          <a:bodyPr vert="horz" wrap="square" lIns="0" tIns="12700" rIns="0" bIns="0" rtlCol="0" anchor="b">
            <a:spAutoFit/>
          </a:bodyPr>
          <a:lstStyle>
            <a:lvl1pPr algn="ctr">
              <a:defRPr sz="6000" b="0" i="0">
                <a:solidFill>
                  <a:srgbClr val="660066"/>
                </a:solidFill>
                <a:latin typeface="華康乾隆行楷W7(P)"/>
                <a:ea typeface="+mj-ea"/>
                <a:cs typeface="華康乾隆行楷W7(P)"/>
              </a:defRPr>
            </a:lvl1pPr>
          </a:lstStyle>
          <a:p>
            <a:pPr marL="12700">
              <a:spcBef>
                <a:spcPts val="100"/>
              </a:spcBef>
            </a:pPr>
            <a:r>
              <a:rPr lang="zh-TW" altLang="en-US" sz="4400" b="1" spc="-5" dirty="0">
                <a:latin typeface="標楷體" panose="03000509000000000000" pitchFamily="65" charset="-120"/>
                <a:ea typeface="標楷體" panose="03000509000000000000" pitchFamily="65" charset="-120"/>
              </a:rPr>
              <a:t>生醫與大健康產業</a:t>
            </a:r>
          </a:p>
        </p:txBody>
      </p:sp>
    </p:spTree>
    <p:extLst>
      <p:ext uri="{BB962C8B-B14F-4D97-AF65-F5344CB8AC3E}">
        <p14:creationId xmlns:p14="http://schemas.microsoft.com/office/powerpoint/2010/main" val="2468063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10000" y="1436400"/>
            <a:ext cx="7453745" cy="4554388"/>
          </a:xfrm>
          <a:prstGeom prst="rect">
            <a:avLst/>
          </a:prstGeom>
        </p:spPr>
        <p:txBody>
          <a:bodyPr wrap="square">
            <a:spAutoFit/>
          </a:bodyPr>
          <a:lstStyle/>
          <a:p>
            <a:pPr>
              <a:lnSpc>
                <a:spcPts val="3900"/>
              </a:lnSpc>
            </a:pPr>
            <a:r>
              <a:rPr lang="en-US" altLang="zh-TW" sz="2800" dirty="0">
                <a:latin typeface="標楷體" panose="03000509000000000000" pitchFamily="65" charset="-120"/>
                <a:ea typeface="標楷體" panose="03000509000000000000" pitchFamily="65" charset="-120"/>
              </a:rPr>
              <a:t>C.1</a:t>
            </a:r>
            <a:r>
              <a:rPr lang="zh-TW" altLang="en-US" sz="2800" dirty="0">
                <a:latin typeface="標楷體" panose="03000509000000000000" pitchFamily="65" charset="-120"/>
                <a:ea typeface="標楷體" panose="03000509000000000000" pitchFamily="65" charset="-120"/>
              </a:rPr>
              <a:t> 科技視覺藝術設計</a:t>
            </a:r>
            <a:endParaRPr lang="en-US" altLang="zh-TW" sz="2800" dirty="0">
              <a:latin typeface="標楷體" panose="03000509000000000000" pitchFamily="65" charset="-120"/>
              <a:ea typeface="標楷體" panose="03000509000000000000" pitchFamily="65" charset="-120"/>
            </a:endParaRPr>
          </a:p>
          <a:p>
            <a:pPr>
              <a:lnSpc>
                <a:spcPts val="3900"/>
              </a:lnSpc>
            </a:pPr>
            <a:r>
              <a:rPr lang="en-US" altLang="zh-TW" sz="2800" dirty="0">
                <a:latin typeface="標楷體" panose="03000509000000000000" pitchFamily="65" charset="-120"/>
                <a:ea typeface="標楷體" panose="03000509000000000000" pitchFamily="65" charset="-120"/>
              </a:rPr>
              <a:t>C.2</a:t>
            </a:r>
            <a:r>
              <a:rPr lang="zh-TW" altLang="en-US" sz="2800" dirty="0">
                <a:latin typeface="標楷體" panose="03000509000000000000" pitchFamily="65" charset="-120"/>
                <a:ea typeface="標楷體" panose="03000509000000000000" pitchFamily="65" charset="-120"/>
              </a:rPr>
              <a:t> 音樂及表演藝術</a:t>
            </a:r>
            <a:endParaRPr lang="en-US" altLang="zh-TW" sz="2800" dirty="0">
              <a:latin typeface="標楷體" panose="03000509000000000000" pitchFamily="65" charset="-120"/>
              <a:ea typeface="標楷體" panose="03000509000000000000" pitchFamily="65" charset="-120"/>
            </a:endParaRPr>
          </a:p>
          <a:p>
            <a:pPr>
              <a:lnSpc>
                <a:spcPts val="3900"/>
              </a:lnSpc>
            </a:pPr>
            <a:r>
              <a:rPr lang="en-US" altLang="zh-TW" sz="2800" dirty="0">
                <a:latin typeface="標楷體" panose="03000509000000000000" pitchFamily="65" charset="-120"/>
                <a:ea typeface="標楷體" panose="03000509000000000000" pitchFamily="65" charset="-120"/>
              </a:rPr>
              <a:t>C.3</a:t>
            </a:r>
            <a:r>
              <a:rPr lang="zh-TW" altLang="en-US" sz="2800" dirty="0">
                <a:latin typeface="標楷體" panose="03000509000000000000" pitchFamily="65" charset="-120"/>
                <a:ea typeface="標楷體" panose="03000509000000000000" pitchFamily="65" charset="-120"/>
              </a:rPr>
              <a:t> 有機農業</a:t>
            </a:r>
            <a:endParaRPr lang="en-US" altLang="zh-TW" sz="2800" dirty="0">
              <a:latin typeface="標楷體" panose="03000509000000000000" pitchFamily="65" charset="-120"/>
              <a:ea typeface="標楷體" panose="03000509000000000000" pitchFamily="65" charset="-120"/>
            </a:endParaRPr>
          </a:p>
          <a:p>
            <a:pPr>
              <a:lnSpc>
                <a:spcPts val="3900"/>
              </a:lnSpc>
            </a:pPr>
            <a:r>
              <a:rPr lang="en-US" altLang="zh-TW" sz="2800" dirty="0">
                <a:latin typeface="標楷體" panose="03000509000000000000" pitchFamily="65" charset="-120"/>
                <a:ea typeface="標楷體" panose="03000509000000000000" pitchFamily="65" charset="-120"/>
              </a:rPr>
              <a:t>C.4</a:t>
            </a:r>
            <a:r>
              <a:rPr lang="zh-TW" altLang="en-US" sz="2800" dirty="0">
                <a:latin typeface="標楷體" panose="03000509000000000000" pitchFamily="65" charset="-120"/>
                <a:ea typeface="標楷體" panose="03000509000000000000" pitchFamily="65" charset="-120"/>
              </a:rPr>
              <a:t> 特色旅遊</a:t>
            </a:r>
            <a:endParaRPr lang="en-US" altLang="zh-TW" sz="2800" dirty="0">
              <a:latin typeface="標楷體" panose="03000509000000000000" pitchFamily="65" charset="-120"/>
              <a:ea typeface="標楷體" panose="03000509000000000000" pitchFamily="65" charset="-120"/>
            </a:endParaRPr>
          </a:p>
          <a:p>
            <a:pPr>
              <a:lnSpc>
                <a:spcPts val="3900"/>
              </a:lnSpc>
            </a:pPr>
            <a:r>
              <a:rPr lang="en-US" altLang="zh-TW" sz="2800" dirty="0">
                <a:latin typeface="標楷體" panose="03000509000000000000" pitchFamily="65" charset="-120"/>
                <a:ea typeface="標楷體" panose="03000509000000000000" pitchFamily="65" charset="-120"/>
              </a:rPr>
              <a:t>C.5</a:t>
            </a:r>
            <a:r>
              <a:rPr lang="zh-TW" altLang="en-US" sz="2800" dirty="0">
                <a:latin typeface="標楷體" panose="03000509000000000000" pitchFamily="65" charset="-120"/>
                <a:ea typeface="標楷體" panose="03000509000000000000" pitchFamily="65" charset="-120"/>
              </a:rPr>
              <a:t> 文化資產應用</a:t>
            </a:r>
            <a:endParaRPr lang="en-US" altLang="zh-TW" sz="2800" dirty="0">
              <a:latin typeface="標楷體" panose="03000509000000000000" pitchFamily="65" charset="-120"/>
              <a:ea typeface="標楷體" panose="03000509000000000000" pitchFamily="65" charset="-120"/>
            </a:endParaRPr>
          </a:p>
          <a:p>
            <a:pPr>
              <a:lnSpc>
                <a:spcPts val="3900"/>
              </a:lnSpc>
            </a:pPr>
            <a:r>
              <a:rPr lang="en-US" altLang="zh-TW" sz="2800" dirty="0">
                <a:latin typeface="標楷體" panose="03000509000000000000" pitchFamily="65" charset="-120"/>
                <a:ea typeface="標楷體" panose="03000509000000000000" pitchFamily="65" charset="-120"/>
              </a:rPr>
              <a:t>C.6</a:t>
            </a:r>
            <a:r>
              <a:rPr lang="zh-TW" altLang="en-US" sz="2800" dirty="0">
                <a:latin typeface="標楷體" panose="03000509000000000000" pitchFamily="65" charset="-120"/>
                <a:ea typeface="標楷體" panose="03000509000000000000" pitchFamily="65" charset="-120"/>
              </a:rPr>
              <a:t> 智慧展演空間</a:t>
            </a:r>
            <a:endParaRPr lang="en-US" altLang="zh-TW" sz="2800" dirty="0">
              <a:latin typeface="標楷體" panose="03000509000000000000" pitchFamily="65" charset="-120"/>
              <a:ea typeface="標楷體" panose="03000509000000000000" pitchFamily="65" charset="-120"/>
            </a:endParaRPr>
          </a:p>
          <a:p>
            <a:pPr>
              <a:lnSpc>
                <a:spcPts val="3900"/>
              </a:lnSpc>
            </a:pPr>
            <a:r>
              <a:rPr lang="en-US" altLang="zh-TW" sz="2800" dirty="0">
                <a:latin typeface="標楷體" panose="03000509000000000000" pitchFamily="65" charset="-120"/>
                <a:ea typeface="標楷體" panose="03000509000000000000" pitchFamily="65" charset="-120"/>
              </a:rPr>
              <a:t>C.7</a:t>
            </a:r>
            <a:r>
              <a:rPr lang="zh-TW" altLang="en-US" sz="2800" dirty="0">
                <a:latin typeface="標楷體" panose="03000509000000000000" pitchFamily="65" charset="-120"/>
                <a:ea typeface="標楷體" panose="03000509000000000000" pitchFamily="65" charset="-120"/>
              </a:rPr>
              <a:t> 產品品牌設計</a:t>
            </a:r>
            <a:endParaRPr lang="en-US" altLang="zh-TW" sz="2800" dirty="0">
              <a:latin typeface="標楷體" panose="03000509000000000000" pitchFamily="65" charset="-120"/>
              <a:ea typeface="標楷體" panose="03000509000000000000" pitchFamily="65" charset="-120"/>
            </a:endParaRPr>
          </a:p>
          <a:p>
            <a:pPr>
              <a:lnSpc>
                <a:spcPts val="3900"/>
              </a:lnSpc>
            </a:pPr>
            <a:r>
              <a:rPr lang="en-US" altLang="zh-TW" sz="2800" dirty="0">
                <a:latin typeface="標楷體" panose="03000509000000000000" pitchFamily="65" charset="-120"/>
                <a:ea typeface="標楷體" panose="03000509000000000000" pitchFamily="65" charset="-120"/>
              </a:rPr>
              <a:t>C.8</a:t>
            </a:r>
            <a:r>
              <a:rPr lang="zh-TW" altLang="en-US" sz="2800" dirty="0">
                <a:latin typeface="標楷體" panose="03000509000000000000" pitchFamily="65" charset="-120"/>
                <a:ea typeface="標楷體" panose="03000509000000000000" pitchFamily="65" charset="-120"/>
              </a:rPr>
              <a:t> 數位內容</a:t>
            </a:r>
            <a:endParaRPr lang="en-US" altLang="zh-TW" sz="2800" dirty="0">
              <a:latin typeface="標楷體" panose="03000509000000000000" pitchFamily="65" charset="-120"/>
              <a:ea typeface="標楷體" panose="03000509000000000000" pitchFamily="65" charset="-120"/>
            </a:endParaRPr>
          </a:p>
          <a:p>
            <a:pPr>
              <a:lnSpc>
                <a:spcPts val="3900"/>
              </a:lnSpc>
            </a:pPr>
            <a:r>
              <a:rPr lang="en-US" altLang="zh-TW" sz="2800" dirty="0">
                <a:latin typeface="標楷體" panose="03000509000000000000" pitchFamily="65" charset="-120"/>
                <a:ea typeface="標楷體" panose="03000509000000000000" pitchFamily="65" charset="-120"/>
              </a:rPr>
              <a:t>C.9</a:t>
            </a:r>
            <a:r>
              <a:rPr lang="zh-TW" altLang="en-US" sz="2800" dirty="0">
                <a:latin typeface="標楷體" panose="03000509000000000000" pitchFamily="65" charset="-120"/>
                <a:ea typeface="標楷體" panose="03000509000000000000" pitchFamily="65" charset="-120"/>
              </a:rPr>
              <a:t> 創意生活</a:t>
            </a:r>
            <a:endParaRPr lang="en-US" altLang="zh-TW" sz="2800" dirty="0">
              <a:latin typeface="標楷體" panose="03000509000000000000" pitchFamily="65" charset="-120"/>
              <a:ea typeface="標楷體" panose="03000509000000000000" pitchFamily="65" charset="-120"/>
            </a:endParaRPr>
          </a:p>
        </p:txBody>
      </p:sp>
      <p:sp>
        <p:nvSpPr>
          <p:cNvPr id="7" name="投影片編號版面配置區 2">
            <a:extLst>
              <a:ext uri="{FF2B5EF4-FFF2-40B4-BE49-F238E27FC236}">
                <a16:creationId xmlns:a16="http://schemas.microsoft.com/office/drawing/2014/main" id="{A5A38C50-3B15-407B-83F3-C8960044C41B}"/>
              </a:ext>
            </a:extLst>
          </p:cNvPr>
          <p:cNvSpPr txBox="1">
            <a:spLocks/>
          </p:cNvSpPr>
          <p:nvPr/>
        </p:nvSpPr>
        <p:spPr>
          <a:xfrm>
            <a:off x="11286187" y="6356350"/>
            <a:ext cx="299720" cy="184666"/>
          </a:xfrm>
          <a:prstGeom prst="rect">
            <a:avLst/>
          </a:prstGeom>
        </p:spPr>
        <p:txBody>
          <a:bodyPr wrap="square" lIns="0" tIns="0" rIns="0" bIns="0">
            <a:spAutoFit/>
          </a:bodyPr>
          <a:lstStyle>
            <a:defPPr>
              <a:defRPr lang="zh-TW"/>
            </a:defPPr>
            <a:lvl1pPr marL="0" algn="l" defTabSz="914400" rtl="0" eaLnBrk="1" latinLnBrk="0" hangingPunct="1">
              <a:defRPr sz="1200" b="0" i="0" kern="1200">
                <a:solidFill>
                  <a:srgbClr val="8A8A8A"/>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a:latin typeface="標楷體" panose="03000509000000000000" pitchFamily="65" charset="-120"/>
                <a:ea typeface="標楷體" panose="03000509000000000000" pitchFamily="65" charset="-120"/>
              </a:rPr>
              <a:t>11</a:t>
            </a:r>
            <a:endParaRPr lang="zh-TW" altLang="en-US" dirty="0">
              <a:latin typeface="標楷體" panose="03000509000000000000" pitchFamily="65" charset="-120"/>
              <a:ea typeface="標楷體" panose="03000509000000000000" pitchFamily="65" charset="-120"/>
            </a:endParaRPr>
          </a:p>
        </p:txBody>
      </p:sp>
      <p:sp>
        <p:nvSpPr>
          <p:cNvPr id="8" name="object 3">
            <a:extLst>
              <a:ext uri="{FF2B5EF4-FFF2-40B4-BE49-F238E27FC236}">
                <a16:creationId xmlns:a16="http://schemas.microsoft.com/office/drawing/2014/main" id="{CF1B7E8D-915A-4A36-B29F-09B675C449CA}"/>
              </a:ext>
            </a:extLst>
          </p:cNvPr>
          <p:cNvSpPr txBox="1">
            <a:spLocks/>
          </p:cNvSpPr>
          <p:nvPr/>
        </p:nvSpPr>
        <p:spPr>
          <a:xfrm>
            <a:off x="3289616" y="268515"/>
            <a:ext cx="5612765" cy="689932"/>
          </a:xfrm>
          <a:prstGeom prst="rect">
            <a:avLst/>
          </a:prstGeom>
        </p:spPr>
        <p:txBody>
          <a:bodyPr vert="horz" wrap="square" lIns="0" tIns="12700" rIns="0" bIns="0" rtlCol="0" anchor="b">
            <a:spAutoFit/>
          </a:bodyPr>
          <a:lstStyle>
            <a:lvl1pPr algn="ctr">
              <a:defRPr sz="6000" b="0" i="0">
                <a:solidFill>
                  <a:srgbClr val="660066"/>
                </a:solidFill>
                <a:latin typeface="華康乾隆行楷W7(P)"/>
                <a:ea typeface="+mj-ea"/>
                <a:cs typeface="華康乾隆行楷W7(P)"/>
              </a:defRPr>
            </a:lvl1pPr>
          </a:lstStyle>
          <a:p>
            <a:pPr marL="12700">
              <a:spcBef>
                <a:spcPts val="100"/>
              </a:spcBef>
            </a:pPr>
            <a:r>
              <a:rPr lang="zh-TW" altLang="en-US" sz="4400" b="1" spc="-5" dirty="0">
                <a:latin typeface="標楷體" panose="03000509000000000000" pitchFamily="65" charset="-120"/>
                <a:ea typeface="標楷體" panose="03000509000000000000" pitchFamily="65" charset="-120"/>
              </a:rPr>
              <a:t>文創樂活產業</a:t>
            </a:r>
          </a:p>
        </p:txBody>
      </p:sp>
    </p:spTree>
    <p:extLst>
      <p:ext uri="{BB962C8B-B14F-4D97-AF65-F5344CB8AC3E}">
        <p14:creationId xmlns:p14="http://schemas.microsoft.com/office/powerpoint/2010/main" val="1800666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10000" y="1436400"/>
            <a:ext cx="9796200" cy="3053978"/>
          </a:xfrm>
          <a:prstGeom prst="rect">
            <a:avLst/>
          </a:prstGeom>
        </p:spPr>
        <p:txBody>
          <a:bodyPr wrap="square">
            <a:spAutoFit/>
          </a:bodyPr>
          <a:lstStyle/>
          <a:p>
            <a:pPr>
              <a:lnSpc>
                <a:spcPts val="3900"/>
              </a:lnSpc>
            </a:pPr>
            <a:r>
              <a:rPr lang="en-US" altLang="zh-TW" sz="2800" dirty="0">
                <a:latin typeface="標楷體" panose="03000509000000000000" pitchFamily="65" charset="-120"/>
                <a:ea typeface="標楷體" panose="03000509000000000000" pitchFamily="65" charset="-120"/>
              </a:rPr>
              <a:t>S.1</a:t>
            </a:r>
            <a:r>
              <a:rPr lang="zh-TW" altLang="en-US" sz="2800" dirty="0">
                <a:latin typeface="標楷體" panose="03000509000000000000" pitchFamily="65" charset="-120"/>
                <a:ea typeface="標楷體" panose="03000509000000000000" pitchFamily="65" charset="-120"/>
              </a:rPr>
              <a:t> 高階先進製程 </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晶圓代工、記憶體</a:t>
            </a:r>
            <a:r>
              <a:rPr lang="en-US" altLang="zh-TW" sz="2800" dirty="0">
                <a:latin typeface="標楷體" panose="03000509000000000000" pitchFamily="65" charset="-120"/>
                <a:ea typeface="標楷體" panose="03000509000000000000" pitchFamily="65" charset="-120"/>
              </a:rPr>
              <a:t>..)</a:t>
            </a:r>
          </a:p>
          <a:p>
            <a:pPr>
              <a:lnSpc>
                <a:spcPts val="3900"/>
              </a:lnSpc>
            </a:pPr>
            <a:r>
              <a:rPr lang="en-US" altLang="zh-TW" sz="2800" dirty="0">
                <a:latin typeface="標楷體" panose="03000509000000000000" pitchFamily="65" charset="-120"/>
                <a:ea typeface="標楷體" panose="03000509000000000000" pitchFamily="65" charset="-120"/>
              </a:rPr>
              <a:t>S.2</a:t>
            </a:r>
            <a:r>
              <a:rPr lang="zh-TW" altLang="en-US" sz="2800" dirty="0">
                <a:latin typeface="標楷體" panose="03000509000000000000" pitchFamily="65" charset="-120"/>
                <a:ea typeface="標楷體" panose="03000509000000000000" pitchFamily="65" charset="-120"/>
              </a:rPr>
              <a:t> 半導體技術應用於光電產業 </a:t>
            </a:r>
            <a:r>
              <a:rPr lang="en-US" altLang="zh-TW" sz="2800" dirty="0">
                <a:latin typeface="標楷體" panose="03000509000000000000" pitchFamily="65" charset="-120"/>
                <a:ea typeface="標楷體" panose="03000509000000000000" pitchFamily="65" charset="-120"/>
              </a:rPr>
              <a:t>(LED</a:t>
            </a:r>
            <a:r>
              <a:rPr lang="zh-TW" altLang="en-US" sz="2800" dirty="0">
                <a:latin typeface="標楷體" panose="03000509000000000000" pitchFamily="65" charset="-120"/>
                <a:ea typeface="標楷體" panose="03000509000000000000" pitchFamily="65" charset="-120"/>
              </a:rPr>
              <a:t>、</a:t>
            </a:r>
            <a:r>
              <a:rPr lang="en-US" altLang="zh-TW" sz="2800" dirty="0">
                <a:latin typeface="標楷體" panose="03000509000000000000" pitchFamily="65" charset="-120"/>
                <a:ea typeface="標楷體" panose="03000509000000000000" pitchFamily="65" charset="-120"/>
              </a:rPr>
              <a:t>SOLAR CELL</a:t>
            </a:r>
            <a:r>
              <a:rPr lang="zh-TW" altLang="en-US" sz="2800" dirty="0">
                <a:latin typeface="標楷體" panose="03000509000000000000" pitchFamily="65" charset="-120"/>
                <a:ea typeface="標楷體" panose="03000509000000000000" pitchFamily="65" charset="-120"/>
              </a:rPr>
              <a:t>、</a:t>
            </a:r>
            <a:r>
              <a:rPr lang="en-US" altLang="zh-TW" sz="2800" dirty="0">
                <a:latin typeface="標楷體" panose="03000509000000000000" pitchFamily="65" charset="-120"/>
                <a:ea typeface="標楷體" panose="03000509000000000000" pitchFamily="65" charset="-120"/>
              </a:rPr>
              <a:t>LASER</a:t>
            </a:r>
            <a:r>
              <a:rPr lang="zh-TW" altLang="en-US" sz="2800" dirty="0">
                <a:latin typeface="標楷體" panose="03000509000000000000" pitchFamily="65" charset="-120"/>
                <a:ea typeface="標楷體" panose="03000509000000000000" pitchFamily="65" charset="-120"/>
              </a:rPr>
              <a:t>、</a:t>
            </a:r>
            <a:r>
              <a:rPr lang="en-US" altLang="zh-TW" sz="2800" dirty="0">
                <a:latin typeface="標楷體" panose="03000509000000000000" pitchFamily="65" charset="-120"/>
                <a:ea typeface="標楷體" panose="03000509000000000000" pitchFamily="65" charset="-120"/>
              </a:rPr>
              <a:t/>
            </a:r>
            <a:br>
              <a:rPr lang="en-US" altLang="zh-TW" sz="2800" dirty="0">
                <a:latin typeface="標楷體" panose="03000509000000000000" pitchFamily="65" charset="-120"/>
                <a:ea typeface="標楷體" panose="03000509000000000000" pitchFamily="65" charset="-120"/>
              </a:rPr>
            </a:br>
            <a:r>
              <a:rPr lang="en-US" altLang="zh-TW" sz="2800" dirty="0">
                <a:latin typeface="標楷體" panose="03000509000000000000" pitchFamily="65" charset="-120"/>
                <a:ea typeface="標楷體" panose="03000509000000000000" pitchFamily="65" charset="-120"/>
              </a:rPr>
              <a:t>	PHOTODETECTOR)</a:t>
            </a:r>
          </a:p>
          <a:p>
            <a:pPr>
              <a:lnSpc>
                <a:spcPts val="3900"/>
              </a:lnSpc>
            </a:pPr>
            <a:r>
              <a:rPr lang="en-US" altLang="zh-TW" sz="2800" dirty="0">
                <a:latin typeface="標楷體" panose="03000509000000000000" pitchFamily="65" charset="-120"/>
                <a:ea typeface="標楷體" panose="03000509000000000000" pitchFamily="65" charset="-120"/>
              </a:rPr>
              <a:t>S.3</a:t>
            </a:r>
            <a:r>
              <a:rPr lang="zh-TW" altLang="en-US" sz="2800" dirty="0">
                <a:latin typeface="標楷體" panose="03000509000000000000" pitchFamily="65" charset="-120"/>
                <a:ea typeface="標楷體" panose="03000509000000000000" pitchFamily="65" charset="-120"/>
              </a:rPr>
              <a:t> 半導體技術應用於生醫產業 </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生物晶片、生醫光電</a:t>
            </a:r>
            <a:r>
              <a:rPr lang="en-US" altLang="zh-TW" sz="2800" dirty="0">
                <a:latin typeface="標楷體" panose="03000509000000000000" pitchFamily="65" charset="-120"/>
                <a:ea typeface="標楷體" panose="03000509000000000000" pitchFamily="65" charset="-120"/>
              </a:rPr>
              <a:t>..)</a:t>
            </a:r>
          </a:p>
          <a:p>
            <a:pPr>
              <a:lnSpc>
                <a:spcPts val="3900"/>
              </a:lnSpc>
            </a:pPr>
            <a:r>
              <a:rPr lang="en-US" altLang="zh-TW" sz="2800" dirty="0">
                <a:latin typeface="標楷體" panose="03000509000000000000" pitchFamily="65" charset="-120"/>
                <a:ea typeface="標楷體" panose="03000509000000000000" pitchFamily="65" charset="-120"/>
              </a:rPr>
              <a:t>S.4</a:t>
            </a:r>
            <a:r>
              <a:rPr lang="zh-TW" altLang="en-US" sz="2800" dirty="0">
                <a:latin typeface="標楷體" panose="03000509000000000000" pitchFamily="65" charset="-120"/>
                <a:ea typeface="標楷體" panose="03000509000000000000" pitchFamily="65" charset="-120"/>
              </a:rPr>
              <a:t> 半導體技術於其它產業之應用 </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工業</a:t>
            </a:r>
            <a:r>
              <a:rPr lang="en-US" altLang="zh-TW" sz="2800" dirty="0">
                <a:latin typeface="標楷體" panose="03000509000000000000" pitchFamily="65" charset="-120"/>
                <a:ea typeface="標楷體" panose="03000509000000000000" pitchFamily="65" charset="-120"/>
              </a:rPr>
              <a:t>4.0</a:t>
            </a:r>
            <a:r>
              <a:rPr lang="zh-TW" altLang="en-US" sz="2800" dirty="0">
                <a:latin typeface="標楷體" panose="03000509000000000000" pitchFamily="65" charset="-120"/>
                <a:ea typeface="標楷體" panose="03000509000000000000" pitchFamily="65" charset="-120"/>
              </a:rPr>
              <a:t>之感測器、通訊</a:t>
            </a:r>
            <a:r>
              <a:rPr lang="en-US" altLang="zh-TW" sz="2800" dirty="0">
                <a:latin typeface="標楷體" panose="03000509000000000000" pitchFamily="65" charset="-120"/>
                <a:ea typeface="標楷體" panose="03000509000000000000" pitchFamily="65" charset="-120"/>
              </a:rPr>
              <a:t/>
            </a:r>
            <a:br>
              <a:rPr lang="en-US" altLang="zh-TW" sz="2800" dirty="0">
                <a:latin typeface="標楷體" panose="03000509000000000000" pitchFamily="65" charset="-120"/>
                <a:ea typeface="標楷體" panose="03000509000000000000" pitchFamily="65" charset="-120"/>
              </a:rPr>
            </a:br>
            <a:r>
              <a:rPr lang="en-US" altLang="zh-TW" sz="2800" dirty="0">
                <a:latin typeface="標楷體" panose="03000509000000000000" pitchFamily="65" charset="-120"/>
                <a:ea typeface="標楷體" panose="03000509000000000000" pitchFamily="65" charset="-120"/>
              </a:rPr>
              <a:t>	</a:t>
            </a:r>
            <a:r>
              <a:rPr lang="zh-TW" altLang="en-US" sz="2800" dirty="0">
                <a:latin typeface="標楷體" panose="03000509000000000000" pitchFamily="65" charset="-120"/>
                <a:ea typeface="標楷體" panose="03000509000000000000" pitchFamily="65" charset="-120"/>
              </a:rPr>
              <a:t>晶片、智慧駕駛車</a:t>
            </a:r>
            <a:r>
              <a:rPr lang="en-US" altLang="zh-TW" sz="2800" dirty="0">
                <a:latin typeface="標楷體" panose="03000509000000000000" pitchFamily="65" charset="-120"/>
                <a:ea typeface="標楷體" panose="03000509000000000000" pitchFamily="65" charset="-120"/>
              </a:rPr>
              <a:t>..)</a:t>
            </a:r>
            <a:endParaRPr lang="zh-TW" altLang="en-US" sz="2800" dirty="0">
              <a:latin typeface="標楷體" panose="03000509000000000000" pitchFamily="65" charset="-120"/>
              <a:ea typeface="標楷體" panose="03000509000000000000" pitchFamily="65" charset="-120"/>
            </a:endParaRPr>
          </a:p>
        </p:txBody>
      </p:sp>
      <p:sp>
        <p:nvSpPr>
          <p:cNvPr id="7" name="投影片編號版面配置區 2">
            <a:extLst>
              <a:ext uri="{FF2B5EF4-FFF2-40B4-BE49-F238E27FC236}">
                <a16:creationId xmlns:a16="http://schemas.microsoft.com/office/drawing/2014/main" id="{F7AC3B68-B7B1-441C-9978-881AD56FFA77}"/>
              </a:ext>
            </a:extLst>
          </p:cNvPr>
          <p:cNvSpPr txBox="1">
            <a:spLocks/>
          </p:cNvSpPr>
          <p:nvPr/>
        </p:nvSpPr>
        <p:spPr>
          <a:xfrm>
            <a:off x="11286187" y="6356350"/>
            <a:ext cx="299720" cy="184666"/>
          </a:xfrm>
          <a:prstGeom prst="rect">
            <a:avLst/>
          </a:prstGeom>
        </p:spPr>
        <p:txBody>
          <a:bodyPr wrap="square" lIns="0" tIns="0" rIns="0" bIns="0">
            <a:spAutoFit/>
          </a:bodyPr>
          <a:lstStyle>
            <a:defPPr>
              <a:defRPr lang="zh-TW"/>
            </a:defPPr>
            <a:lvl1pPr marL="0" algn="l" defTabSz="914400" rtl="0" eaLnBrk="1" latinLnBrk="0" hangingPunct="1">
              <a:defRPr sz="1200" b="0" i="0" kern="1200">
                <a:solidFill>
                  <a:srgbClr val="8A8A8A"/>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a:latin typeface="標楷體" panose="03000509000000000000" pitchFamily="65" charset="-120"/>
                <a:ea typeface="標楷體" panose="03000509000000000000" pitchFamily="65" charset="-120"/>
              </a:rPr>
              <a:t>12</a:t>
            </a:r>
            <a:endParaRPr lang="zh-TW" altLang="en-US" dirty="0">
              <a:latin typeface="標楷體" panose="03000509000000000000" pitchFamily="65" charset="-120"/>
              <a:ea typeface="標楷體" panose="03000509000000000000" pitchFamily="65" charset="-120"/>
            </a:endParaRPr>
          </a:p>
        </p:txBody>
      </p:sp>
      <p:sp>
        <p:nvSpPr>
          <p:cNvPr id="8" name="object 3">
            <a:extLst>
              <a:ext uri="{FF2B5EF4-FFF2-40B4-BE49-F238E27FC236}">
                <a16:creationId xmlns:a16="http://schemas.microsoft.com/office/drawing/2014/main" id="{2872D5A4-72E6-48B6-8933-CF2F5A3AC1BD}"/>
              </a:ext>
            </a:extLst>
          </p:cNvPr>
          <p:cNvSpPr txBox="1">
            <a:spLocks/>
          </p:cNvSpPr>
          <p:nvPr/>
        </p:nvSpPr>
        <p:spPr>
          <a:xfrm>
            <a:off x="3289616" y="268515"/>
            <a:ext cx="5612765" cy="689932"/>
          </a:xfrm>
          <a:prstGeom prst="rect">
            <a:avLst/>
          </a:prstGeom>
        </p:spPr>
        <p:txBody>
          <a:bodyPr vert="horz" wrap="square" lIns="0" tIns="12700" rIns="0" bIns="0" rtlCol="0" anchor="b">
            <a:spAutoFit/>
          </a:bodyPr>
          <a:lstStyle>
            <a:lvl1pPr algn="ctr">
              <a:defRPr sz="6000" b="0" i="0">
                <a:solidFill>
                  <a:srgbClr val="660066"/>
                </a:solidFill>
                <a:latin typeface="華康乾隆行楷W7(P)"/>
                <a:ea typeface="+mj-ea"/>
                <a:cs typeface="華康乾隆行楷W7(P)"/>
              </a:defRPr>
            </a:lvl1pPr>
          </a:lstStyle>
          <a:p>
            <a:pPr marL="12700">
              <a:spcBef>
                <a:spcPts val="100"/>
              </a:spcBef>
            </a:pPr>
            <a:r>
              <a:rPr lang="zh-TW" altLang="en-US" sz="4400" b="1" spc="-5" dirty="0">
                <a:latin typeface="標楷體" panose="03000509000000000000" pitchFamily="65" charset="-120"/>
                <a:ea typeface="標楷體" panose="03000509000000000000" pitchFamily="65" charset="-120"/>
              </a:rPr>
              <a:t>先進半導體與製造產業</a:t>
            </a:r>
          </a:p>
        </p:txBody>
      </p:sp>
    </p:spTree>
    <p:extLst>
      <p:ext uri="{BB962C8B-B14F-4D97-AF65-F5344CB8AC3E}">
        <p14:creationId xmlns:p14="http://schemas.microsoft.com/office/powerpoint/2010/main" val="368543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1708727" y="1437656"/>
            <a:ext cx="8700655" cy="5054525"/>
          </a:xfrm>
          <a:prstGeom prst="rect">
            <a:avLst/>
          </a:prstGeom>
          <a:noFill/>
        </p:spPr>
        <p:txBody>
          <a:bodyPr wrap="square" rtlCol="0">
            <a:spAutoFit/>
          </a:bodyPr>
          <a:lstStyle/>
          <a:p>
            <a:pPr>
              <a:lnSpc>
                <a:spcPts val="3900"/>
              </a:lnSpc>
            </a:pPr>
            <a:r>
              <a:rPr lang="en-US" altLang="zh-TW" sz="2800" dirty="0">
                <a:latin typeface="標楷體" panose="03000509000000000000" pitchFamily="65" charset="-120"/>
                <a:ea typeface="標楷體" panose="03000509000000000000" pitchFamily="65" charset="-120"/>
              </a:rPr>
              <a:t>M.1</a:t>
            </a:r>
            <a:r>
              <a:rPr lang="zh-TW" altLang="en-US" sz="2800" dirty="0">
                <a:latin typeface="標楷體" panose="03000509000000000000" pitchFamily="65" charset="-120"/>
                <a:ea typeface="標楷體" panose="03000509000000000000" pitchFamily="65" charset="-120"/>
              </a:rPr>
              <a:t> 微奈米電子生產技術</a:t>
            </a:r>
            <a:endParaRPr lang="en-US" altLang="zh-TW" sz="2800" dirty="0">
              <a:latin typeface="標楷體" panose="03000509000000000000" pitchFamily="65" charset="-120"/>
              <a:ea typeface="標楷體" panose="03000509000000000000" pitchFamily="65" charset="-120"/>
            </a:endParaRPr>
          </a:p>
          <a:p>
            <a:pPr>
              <a:lnSpc>
                <a:spcPts val="3900"/>
              </a:lnSpc>
            </a:pPr>
            <a:r>
              <a:rPr lang="en-US" altLang="zh-TW" sz="2800" dirty="0">
                <a:latin typeface="標楷體" panose="03000509000000000000" pitchFamily="65" charset="-120"/>
                <a:ea typeface="標楷體" panose="03000509000000000000" pitchFamily="65" charset="-120"/>
              </a:rPr>
              <a:t>M.2</a:t>
            </a:r>
            <a:r>
              <a:rPr lang="zh-TW" altLang="en-US" sz="2800" dirty="0">
                <a:latin typeface="標楷體" panose="03000509000000000000" pitchFamily="65" charset="-120"/>
                <a:ea typeface="標楷體" panose="03000509000000000000" pitchFamily="65" charset="-120"/>
              </a:rPr>
              <a:t> 電子與光學功能性材料</a:t>
            </a:r>
            <a:endParaRPr lang="en-US" altLang="zh-TW" sz="2800" dirty="0">
              <a:latin typeface="標楷體" panose="03000509000000000000" pitchFamily="65" charset="-120"/>
              <a:ea typeface="標楷體" panose="03000509000000000000" pitchFamily="65" charset="-120"/>
            </a:endParaRPr>
          </a:p>
          <a:p>
            <a:pPr>
              <a:lnSpc>
                <a:spcPts val="3900"/>
              </a:lnSpc>
            </a:pPr>
            <a:r>
              <a:rPr lang="en-US" altLang="zh-TW" sz="2800" dirty="0">
                <a:latin typeface="標楷體" panose="03000509000000000000" pitchFamily="65" charset="-120"/>
                <a:ea typeface="標楷體" panose="03000509000000000000" pitchFamily="65" charset="-120"/>
              </a:rPr>
              <a:t>M.3</a:t>
            </a:r>
            <a:r>
              <a:rPr lang="zh-TW" altLang="en-US" sz="2800" dirty="0">
                <a:latin typeface="標楷體" panose="03000509000000000000" pitchFamily="65" charset="-120"/>
                <a:ea typeface="標楷體" panose="03000509000000000000" pitchFamily="65" charset="-120"/>
              </a:rPr>
              <a:t> 人工智慧</a:t>
            </a:r>
            <a:endParaRPr lang="en-US" altLang="zh-TW" sz="2800" dirty="0">
              <a:latin typeface="標楷體" panose="03000509000000000000" pitchFamily="65" charset="-120"/>
              <a:ea typeface="標楷體" panose="03000509000000000000" pitchFamily="65" charset="-120"/>
            </a:endParaRPr>
          </a:p>
          <a:p>
            <a:pPr>
              <a:lnSpc>
                <a:spcPts val="3900"/>
              </a:lnSpc>
            </a:pPr>
            <a:r>
              <a:rPr lang="en-US" altLang="zh-TW" sz="2800" dirty="0">
                <a:latin typeface="標楷體" panose="03000509000000000000" pitchFamily="65" charset="-120"/>
                <a:ea typeface="標楷體" panose="03000509000000000000" pitchFamily="65" charset="-120"/>
              </a:rPr>
              <a:t>M.4</a:t>
            </a:r>
            <a:r>
              <a:rPr lang="zh-TW" altLang="en-US" sz="2800" dirty="0">
                <a:latin typeface="標楷體" panose="03000509000000000000" pitchFamily="65" charset="-120"/>
                <a:ea typeface="標楷體" panose="03000509000000000000" pitchFamily="65" charset="-120"/>
              </a:rPr>
              <a:t> 硬體架構</a:t>
            </a:r>
            <a:endParaRPr lang="en-US" altLang="zh-TW" sz="2800" dirty="0">
              <a:latin typeface="標楷體" panose="03000509000000000000" pitchFamily="65" charset="-120"/>
              <a:ea typeface="標楷體" panose="03000509000000000000" pitchFamily="65" charset="-120"/>
            </a:endParaRPr>
          </a:p>
          <a:p>
            <a:pPr>
              <a:lnSpc>
                <a:spcPts val="3900"/>
              </a:lnSpc>
            </a:pPr>
            <a:r>
              <a:rPr lang="en-US" altLang="zh-TW" sz="2800" dirty="0">
                <a:latin typeface="標楷體" panose="03000509000000000000" pitchFamily="65" charset="-120"/>
                <a:ea typeface="標楷體" panose="03000509000000000000" pitchFamily="65" charset="-120"/>
              </a:rPr>
              <a:t>M.5</a:t>
            </a:r>
            <a:r>
              <a:rPr lang="zh-TW" altLang="en-US" sz="2800" dirty="0">
                <a:latin typeface="標楷體" panose="03000509000000000000" pitchFamily="65" charset="-120"/>
                <a:ea typeface="標楷體" panose="03000509000000000000" pitchFamily="65" charset="-120"/>
              </a:rPr>
              <a:t> 高性能製造</a:t>
            </a:r>
            <a:endParaRPr lang="en-US" altLang="zh-TW" sz="2800" dirty="0">
              <a:latin typeface="標楷體" panose="03000509000000000000" pitchFamily="65" charset="-120"/>
              <a:ea typeface="標楷體" panose="03000509000000000000" pitchFamily="65" charset="-120"/>
            </a:endParaRPr>
          </a:p>
          <a:p>
            <a:pPr>
              <a:lnSpc>
                <a:spcPts val="3900"/>
              </a:lnSpc>
              <a:tabLst>
                <a:tab pos="1974850" algn="l"/>
              </a:tabLst>
            </a:pPr>
            <a:r>
              <a:rPr lang="en-US" altLang="zh-TW" sz="2800" dirty="0">
                <a:latin typeface="標楷體" panose="03000509000000000000" pitchFamily="65" charset="-120"/>
                <a:ea typeface="標楷體" panose="03000509000000000000" pitchFamily="65" charset="-120"/>
              </a:rPr>
              <a:t>M.6</a:t>
            </a:r>
            <a:r>
              <a:rPr lang="zh-TW" altLang="en-US" sz="2800" dirty="0">
                <a:latin typeface="標楷體" panose="03000509000000000000" pitchFamily="65" charset="-120"/>
                <a:ea typeface="標楷體" panose="03000509000000000000" pitchFamily="65" charset="-120"/>
              </a:rPr>
              <a:t> 智慧與多功能性材料、元件與結構</a:t>
            </a:r>
            <a:endParaRPr lang="en-US" altLang="zh-TW" sz="2800" dirty="0">
              <a:latin typeface="標楷體" panose="03000509000000000000" pitchFamily="65" charset="-120"/>
              <a:ea typeface="標楷體" panose="03000509000000000000" pitchFamily="65" charset="-120"/>
            </a:endParaRPr>
          </a:p>
          <a:p>
            <a:pPr>
              <a:lnSpc>
                <a:spcPts val="3900"/>
              </a:lnSpc>
            </a:pPr>
            <a:r>
              <a:rPr lang="en-US" altLang="zh-TW" sz="2800" dirty="0">
                <a:latin typeface="標楷體" panose="03000509000000000000" pitchFamily="65" charset="-120"/>
                <a:ea typeface="標楷體" panose="03000509000000000000" pitchFamily="65" charset="-120"/>
              </a:rPr>
              <a:t>M.7</a:t>
            </a:r>
            <a:r>
              <a:rPr lang="zh-TW" altLang="en-US" sz="2800" dirty="0">
                <a:latin typeface="標楷體" panose="03000509000000000000" pitchFamily="65" charset="-120"/>
                <a:ea typeface="標楷體" panose="03000509000000000000" pitchFamily="65" charset="-120"/>
              </a:rPr>
              <a:t> 雷射、光學、光纖</a:t>
            </a:r>
            <a:endParaRPr lang="en-US" altLang="zh-TW" sz="2800" dirty="0">
              <a:latin typeface="標楷體" panose="03000509000000000000" pitchFamily="65" charset="-120"/>
              <a:ea typeface="標楷體" panose="03000509000000000000" pitchFamily="65" charset="-120"/>
            </a:endParaRPr>
          </a:p>
          <a:p>
            <a:pPr>
              <a:lnSpc>
                <a:spcPts val="3900"/>
              </a:lnSpc>
            </a:pPr>
            <a:r>
              <a:rPr lang="en-US" altLang="zh-TW" sz="2800" dirty="0">
                <a:latin typeface="標楷體" panose="03000509000000000000" pitchFamily="65" charset="-120"/>
                <a:ea typeface="標楷體" panose="03000509000000000000" pitchFamily="65" charset="-120"/>
              </a:rPr>
              <a:t>M.8</a:t>
            </a:r>
            <a:r>
              <a:rPr lang="zh-TW" altLang="en-US" sz="2800" dirty="0">
                <a:latin typeface="標楷體" panose="03000509000000000000" pitchFamily="65" charset="-120"/>
                <a:ea typeface="標楷體" panose="03000509000000000000" pitchFamily="65" charset="-120"/>
              </a:rPr>
              <a:t> 機器人與自動化系統</a:t>
            </a:r>
            <a:endParaRPr lang="en-US" altLang="zh-TW" sz="2800" dirty="0">
              <a:latin typeface="標楷體" panose="03000509000000000000" pitchFamily="65" charset="-120"/>
              <a:ea typeface="標楷體" panose="03000509000000000000" pitchFamily="65" charset="-120"/>
            </a:endParaRPr>
          </a:p>
          <a:p>
            <a:pPr>
              <a:lnSpc>
                <a:spcPts val="3900"/>
              </a:lnSpc>
            </a:pPr>
            <a:r>
              <a:rPr lang="en-US" altLang="zh-TW" sz="2800" dirty="0">
                <a:latin typeface="標楷體" panose="03000509000000000000" pitchFamily="65" charset="-120"/>
                <a:ea typeface="標楷體" panose="03000509000000000000" pitchFamily="65" charset="-120"/>
              </a:rPr>
              <a:t>M.9</a:t>
            </a:r>
            <a:r>
              <a:rPr lang="zh-TW" altLang="en-US" sz="2800" dirty="0">
                <a:latin typeface="標楷體" panose="03000509000000000000" pitchFamily="65" charset="-120"/>
                <a:ea typeface="標楷體" panose="03000509000000000000" pitchFamily="65" charset="-120"/>
              </a:rPr>
              <a:t> 先進</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生</a:t>
            </a:r>
            <a:r>
              <a:rPr lang="en-US" altLang="zh-TW" sz="2800" dirty="0">
                <a:latin typeface="標楷體" panose="03000509000000000000" pitchFamily="65" charset="-120"/>
                <a:ea typeface="標楷體" panose="03000509000000000000" pitchFamily="65" charset="-120"/>
              </a:rPr>
              <a:t>)</a:t>
            </a:r>
            <a:r>
              <a:rPr lang="zh-TW" altLang="en-US" sz="2800" dirty="0">
                <a:latin typeface="標楷體" panose="03000509000000000000" pitchFamily="65" charset="-120"/>
                <a:ea typeface="標楷體" panose="03000509000000000000" pitchFamily="65" charset="-120"/>
              </a:rPr>
              <a:t>化學製程</a:t>
            </a:r>
            <a:endParaRPr lang="en-US" altLang="zh-TW" sz="2800" dirty="0">
              <a:latin typeface="標楷體" panose="03000509000000000000" pitchFamily="65" charset="-120"/>
              <a:ea typeface="標楷體" panose="03000509000000000000" pitchFamily="65" charset="-120"/>
            </a:endParaRPr>
          </a:p>
          <a:p>
            <a:pPr>
              <a:lnSpc>
                <a:spcPts val="3900"/>
              </a:lnSpc>
            </a:pPr>
            <a:r>
              <a:rPr lang="en-US" altLang="zh-TW" sz="2800" dirty="0">
                <a:latin typeface="標楷體" panose="03000509000000000000" pitchFamily="65" charset="-120"/>
                <a:ea typeface="標楷體" panose="03000509000000000000" pitchFamily="65" charset="-120"/>
              </a:rPr>
              <a:t>M.10</a:t>
            </a:r>
            <a:r>
              <a:rPr lang="zh-TW" altLang="en-US" sz="2800" dirty="0">
                <a:latin typeface="標楷體" panose="03000509000000000000" pitchFamily="65" charset="-120"/>
                <a:ea typeface="標楷體" panose="03000509000000000000" pitchFamily="65" charset="-120"/>
              </a:rPr>
              <a:t> 未來網</a:t>
            </a:r>
          </a:p>
        </p:txBody>
      </p:sp>
      <p:sp>
        <p:nvSpPr>
          <p:cNvPr id="7" name="投影片編號版面配置區 2">
            <a:extLst>
              <a:ext uri="{FF2B5EF4-FFF2-40B4-BE49-F238E27FC236}">
                <a16:creationId xmlns:a16="http://schemas.microsoft.com/office/drawing/2014/main" id="{5109BCB7-8516-42E6-9AAF-9B16A8E422B9}"/>
              </a:ext>
            </a:extLst>
          </p:cNvPr>
          <p:cNvSpPr txBox="1">
            <a:spLocks/>
          </p:cNvSpPr>
          <p:nvPr/>
        </p:nvSpPr>
        <p:spPr>
          <a:xfrm>
            <a:off x="11286187" y="6356350"/>
            <a:ext cx="299720" cy="184666"/>
          </a:xfrm>
          <a:prstGeom prst="rect">
            <a:avLst/>
          </a:prstGeom>
        </p:spPr>
        <p:txBody>
          <a:bodyPr wrap="square" lIns="0" tIns="0" rIns="0" bIns="0">
            <a:spAutoFit/>
          </a:bodyPr>
          <a:lstStyle>
            <a:defPPr>
              <a:defRPr lang="zh-TW"/>
            </a:defPPr>
            <a:lvl1pPr marL="0" algn="l" defTabSz="914400" rtl="0" eaLnBrk="1" latinLnBrk="0" hangingPunct="1">
              <a:defRPr sz="1200" b="0" i="0" kern="1200">
                <a:solidFill>
                  <a:srgbClr val="8A8A8A"/>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a:latin typeface="標楷體" panose="03000509000000000000" pitchFamily="65" charset="-120"/>
                <a:ea typeface="標楷體" panose="03000509000000000000" pitchFamily="65" charset="-120"/>
              </a:rPr>
              <a:t>13</a:t>
            </a:r>
            <a:endParaRPr lang="zh-TW" altLang="en-US" dirty="0">
              <a:latin typeface="標楷體" panose="03000509000000000000" pitchFamily="65" charset="-120"/>
              <a:ea typeface="標楷體" panose="03000509000000000000" pitchFamily="65" charset="-120"/>
            </a:endParaRPr>
          </a:p>
        </p:txBody>
      </p:sp>
      <p:sp>
        <p:nvSpPr>
          <p:cNvPr id="8" name="object 3">
            <a:extLst>
              <a:ext uri="{FF2B5EF4-FFF2-40B4-BE49-F238E27FC236}">
                <a16:creationId xmlns:a16="http://schemas.microsoft.com/office/drawing/2014/main" id="{8B936CEE-4367-4816-8913-023336495A2F}"/>
              </a:ext>
            </a:extLst>
          </p:cNvPr>
          <p:cNvSpPr txBox="1">
            <a:spLocks/>
          </p:cNvSpPr>
          <p:nvPr/>
        </p:nvSpPr>
        <p:spPr>
          <a:xfrm>
            <a:off x="3289616" y="268515"/>
            <a:ext cx="5612765" cy="689932"/>
          </a:xfrm>
          <a:prstGeom prst="rect">
            <a:avLst/>
          </a:prstGeom>
        </p:spPr>
        <p:txBody>
          <a:bodyPr vert="horz" wrap="square" lIns="0" tIns="12700" rIns="0" bIns="0" rtlCol="0" anchor="b">
            <a:spAutoFit/>
          </a:bodyPr>
          <a:lstStyle>
            <a:lvl1pPr algn="ctr">
              <a:defRPr sz="6000" b="0" i="0">
                <a:solidFill>
                  <a:srgbClr val="660066"/>
                </a:solidFill>
                <a:latin typeface="華康乾隆行楷W7(P)"/>
                <a:ea typeface="+mj-ea"/>
                <a:cs typeface="華康乾隆行楷W7(P)"/>
              </a:defRPr>
            </a:lvl1pPr>
          </a:lstStyle>
          <a:p>
            <a:pPr marL="12700">
              <a:spcBef>
                <a:spcPts val="100"/>
              </a:spcBef>
            </a:pPr>
            <a:r>
              <a:rPr lang="zh-TW" altLang="en-US" sz="4400" b="1" spc="-5" dirty="0">
                <a:latin typeface="標楷體" panose="03000509000000000000" pitchFamily="65" charset="-120"/>
                <a:ea typeface="標楷體" panose="03000509000000000000" pitchFamily="65" charset="-120"/>
              </a:rPr>
              <a:t>智慧製造產業</a:t>
            </a:r>
          </a:p>
        </p:txBody>
      </p:sp>
    </p:spTree>
    <p:extLst>
      <p:ext uri="{BB962C8B-B14F-4D97-AF65-F5344CB8AC3E}">
        <p14:creationId xmlns:p14="http://schemas.microsoft.com/office/powerpoint/2010/main" val="82340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200400" y="381343"/>
            <a:ext cx="5193669" cy="752129"/>
          </a:xfrm>
          <a:prstGeom prst="rect">
            <a:avLst/>
          </a:prstGeom>
        </p:spPr>
        <p:txBody>
          <a:bodyPr vert="horz" wrap="square" lIns="0" tIns="13335" rIns="0" bIns="0" rtlCol="0">
            <a:spAutoFit/>
          </a:bodyPr>
          <a:lstStyle/>
          <a:p>
            <a:pPr marL="12700">
              <a:spcBef>
                <a:spcPts val="105"/>
              </a:spcBef>
            </a:pPr>
            <a:r>
              <a:rPr lang="en-US" altLang="zh-TW" sz="4800" b="1" spc="-5" dirty="0">
                <a:latin typeface="標楷體" panose="03000509000000000000" pitchFamily="65" charset="-120"/>
                <a:ea typeface="標楷體" panose="03000509000000000000" pitchFamily="65" charset="-120"/>
                <a:cs typeface="標楷體"/>
              </a:rPr>
              <a:t>7 </a:t>
            </a:r>
            <a:r>
              <a:rPr lang="zh-TW" altLang="en-US" sz="4800" b="1" spc="-5" dirty="0">
                <a:latin typeface="標楷體" panose="03000509000000000000" pitchFamily="65" charset="-120"/>
                <a:ea typeface="標楷體" panose="03000509000000000000" pitchFamily="65" charset="-120"/>
                <a:cs typeface="標楷體"/>
              </a:rPr>
              <a:t>個</a:t>
            </a:r>
            <a:r>
              <a:rPr sz="4800" b="1" spc="-5" dirty="0" err="1">
                <a:latin typeface="標楷體" panose="03000509000000000000" pitchFamily="65" charset="-120"/>
                <a:ea typeface="標楷體" panose="03000509000000000000" pitchFamily="65" charset="-120"/>
                <a:cs typeface="標楷體"/>
              </a:rPr>
              <a:t>聯</a:t>
            </a:r>
            <a:r>
              <a:rPr sz="4800" b="1" spc="-20" dirty="0" err="1">
                <a:latin typeface="標楷體" panose="03000509000000000000" pitchFamily="65" charset="-120"/>
                <a:ea typeface="標楷體" panose="03000509000000000000" pitchFamily="65" charset="-120"/>
                <a:cs typeface="標楷體"/>
              </a:rPr>
              <a:t>合</a:t>
            </a:r>
            <a:r>
              <a:rPr sz="4800" b="1" spc="-5" dirty="0" err="1">
                <a:latin typeface="標楷體" panose="03000509000000000000" pitchFamily="65" charset="-120"/>
                <a:ea typeface="標楷體" panose="03000509000000000000" pitchFamily="65" charset="-120"/>
                <a:cs typeface="標楷體"/>
              </a:rPr>
              <a:t>研</a:t>
            </a:r>
            <a:r>
              <a:rPr sz="4800" b="1" spc="-20" dirty="0" err="1">
                <a:latin typeface="標楷體" panose="03000509000000000000" pitchFamily="65" charset="-120"/>
                <a:ea typeface="標楷體" panose="03000509000000000000" pitchFamily="65" charset="-120"/>
                <a:cs typeface="標楷體"/>
              </a:rPr>
              <a:t>究</a:t>
            </a:r>
            <a:r>
              <a:rPr sz="4800" b="1" spc="-5" dirty="0" err="1">
                <a:latin typeface="標楷體" panose="03000509000000000000" pitchFamily="65" charset="-120"/>
                <a:ea typeface="標楷體" panose="03000509000000000000" pitchFamily="65" charset="-120"/>
                <a:cs typeface="標楷體"/>
              </a:rPr>
              <a:t>中心</a:t>
            </a:r>
            <a:endParaRPr sz="4800" b="1" spc="-5" dirty="0">
              <a:latin typeface="標楷體" panose="03000509000000000000" pitchFamily="65" charset="-120"/>
              <a:ea typeface="標楷體" panose="03000509000000000000" pitchFamily="65" charset="-120"/>
              <a:cs typeface="標楷體"/>
            </a:endParaRPr>
          </a:p>
        </p:txBody>
      </p:sp>
      <p:sp>
        <p:nvSpPr>
          <p:cNvPr id="4" name="object 4"/>
          <p:cNvSpPr/>
          <p:nvPr/>
        </p:nvSpPr>
        <p:spPr>
          <a:xfrm>
            <a:off x="9465832" y="1217515"/>
            <a:ext cx="1900298" cy="1499615"/>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9999849" y="2929784"/>
            <a:ext cx="1912490" cy="1508759"/>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9412865" y="4705045"/>
            <a:ext cx="2589276" cy="1225654"/>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7410573" y="5525297"/>
            <a:ext cx="1950236" cy="1304763"/>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111685" y="5476807"/>
            <a:ext cx="2521147" cy="1304763"/>
          </a:xfrm>
          <a:prstGeom prst="rect">
            <a:avLst/>
          </a:prstGeom>
          <a:blipFill>
            <a:blip r:embed="rId6" cstate="print"/>
            <a:stretch>
              <a:fillRect/>
            </a:stretch>
          </a:blipFill>
        </p:spPr>
        <p:txBody>
          <a:bodyPr wrap="square" lIns="0" tIns="0" rIns="0" bIns="0" rtlCol="0"/>
          <a:lstStyle/>
          <a:p>
            <a:endParaRPr/>
          </a:p>
        </p:txBody>
      </p:sp>
      <p:sp>
        <p:nvSpPr>
          <p:cNvPr id="16" name="object 16"/>
          <p:cNvSpPr txBox="1"/>
          <p:nvPr/>
        </p:nvSpPr>
        <p:spPr>
          <a:xfrm>
            <a:off x="4984560" y="6545580"/>
            <a:ext cx="2323465" cy="197490"/>
          </a:xfrm>
          <a:prstGeom prst="rect">
            <a:avLst/>
          </a:prstGeom>
        </p:spPr>
        <p:txBody>
          <a:bodyPr vert="horz" wrap="square" lIns="0" tIns="12700" rIns="0" bIns="0" rtlCol="0">
            <a:spAutoFit/>
          </a:bodyPr>
          <a:lstStyle/>
          <a:p>
            <a:pPr marL="12700">
              <a:spcBef>
                <a:spcPts val="100"/>
              </a:spcBef>
            </a:pPr>
            <a:r>
              <a:rPr sz="1200" dirty="0">
                <a:solidFill>
                  <a:srgbClr val="8A8A8A"/>
                </a:solidFill>
                <a:latin typeface="Calibri"/>
                <a:cs typeface="Calibri"/>
              </a:rPr>
              <a:t>© </a:t>
            </a:r>
            <a:r>
              <a:rPr sz="1200" spc="-15" dirty="0">
                <a:solidFill>
                  <a:srgbClr val="8A8A8A"/>
                </a:solidFill>
                <a:latin typeface="Calibri"/>
                <a:cs typeface="Calibri"/>
              </a:rPr>
              <a:t>NATIONAL </a:t>
            </a:r>
            <a:r>
              <a:rPr sz="1200" spc="-5" dirty="0">
                <a:solidFill>
                  <a:srgbClr val="8A8A8A"/>
                </a:solidFill>
                <a:latin typeface="Calibri"/>
                <a:cs typeface="Calibri"/>
              </a:rPr>
              <a:t>TSING </a:t>
            </a:r>
            <a:r>
              <a:rPr sz="1200" spc="-15" dirty="0">
                <a:solidFill>
                  <a:srgbClr val="8A8A8A"/>
                </a:solidFill>
                <a:latin typeface="Calibri"/>
                <a:cs typeface="Calibri"/>
              </a:rPr>
              <a:t>HUA</a:t>
            </a:r>
            <a:r>
              <a:rPr sz="1200" dirty="0">
                <a:solidFill>
                  <a:srgbClr val="8A8A8A"/>
                </a:solidFill>
                <a:latin typeface="Calibri"/>
                <a:cs typeface="Calibri"/>
              </a:rPr>
              <a:t> </a:t>
            </a:r>
            <a:r>
              <a:rPr sz="1200" spc="-5" dirty="0">
                <a:solidFill>
                  <a:srgbClr val="8A8A8A"/>
                </a:solidFill>
                <a:latin typeface="Calibri"/>
                <a:cs typeface="Calibri"/>
              </a:rPr>
              <a:t>UNIVERSITY</a:t>
            </a:r>
            <a:endParaRPr sz="1200">
              <a:latin typeface="Calibri"/>
              <a:cs typeface="Calibri"/>
            </a:endParaRPr>
          </a:p>
        </p:txBody>
      </p:sp>
      <p:sp>
        <p:nvSpPr>
          <p:cNvPr id="19" name="object 14">
            <a:extLst>
              <a:ext uri="{FF2B5EF4-FFF2-40B4-BE49-F238E27FC236}">
                <a16:creationId xmlns:a16="http://schemas.microsoft.com/office/drawing/2014/main" id="{43CB7FD9-7410-4BC2-A9B5-F63D98ED18FA}"/>
              </a:ext>
            </a:extLst>
          </p:cNvPr>
          <p:cNvSpPr txBox="1"/>
          <p:nvPr/>
        </p:nvSpPr>
        <p:spPr>
          <a:xfrm>
            <a:off x="1641727" y="1225938"/>
            <a:ext cx="8358122" cy="4401846"/>
          </a:xfrm>
          <a:prstGeom prst="rect">
            <a:avLst/>
          </a:prstGeom>
        </p:spPr>
        <p:txBody>
          <a:bodyPr vert="horz" wrap="square" lIns="0" tIns="13335" rIns="0" bIns="0" rtlCol="0">
            <a:spAutoFit/>
          </a:bodyPr>
          <a:lstStyle/>
          <a:p>
            <a:pPr marL="329557" indent="-316857">
              <a:spcBef>
                <a:spcPts val="105"/>
              </a:spcBef>
              <a:buFont typeface="Arial"/>
              <a:buChar char="•"/>
              <a:tabLst>
                <a:tab pos="329557" algn="l"/>
                <a:tab pos="330192" algn="l"/>
              </a:tabLst>
            </a:pPr>
            <a:r>
              <a:rPr sz="2200" dirty="0">
                <a:latin typeface="標楷體" panose="03000509000000000000" pitchFamily="65" charset="-120"/>
                <a:ea typeface="標楷體" panose="03000509000000000000" pitchFamily="65" charset="-120"/>
                <a:cs typeface="標楷體"/>
              </a:rPr>
              <a:t>吸引旗</a:t>
            </a:r>
            <a:r>
              <a:rPr sz="2200" spc="-15" dirty="0">
                <a:latin typeface="標楷體" panose="03000509000000000000" pitchFamily="65" charset="-120"/>
                <a:ea typeface="標楷體" panose="03000509000000000000" pitchFamily="65" charset="-120"/>
                <a:cs typeface="標楷體"/>
              </a:rPr>
              <a:t>艦</a:t>
            </a:r>
            <a:r>
              <a:rPr sz="2200" dirty="0">
                <a:latin typeface="標楷體" panose="03000509000000000000" pitchFamily="65" charset="-120"/>
                <a:ea typeface="標楷體" panose="03000509000000000000" pitchFamily="65" charset="-120"/>
                <a:cs typeface="標楷體"/>
              </a:rPr>
              <a:t>企</a:t>
            </a:r>
            <a:r>
              <a:rPr sz="2200" spc="-15" dirty="0">
                <a:latin typeface="標楷體" panose="03000509000000000000" pitchFamily="65" charset="-120"/>
                <a:ea typeface="標楷體" panose="03000509000000000000" pitchFamily="65" charset="-120"/>
                <a:cs typeface="標楷體"/>
              </a:rPr>
              <a:t>業</a:t>
            </a:r>
            <a:r>
              <a:rPr sz="2200" dirty="0">
                <a:latin typeface="標楷體" panose="03000509000000000000" pitchFamily="65" charset="-120"/>
                <a:ea typeface="標楷體" panose="03000509000000000000" pitchFamily="65" charset="-120"/>
                <a:cs typeface="標楷體"/>
              </a:rPr>
              <a:t>參與先</a:t>
            </a:r>
            <a:r>
              <a:rPr sz="2200" spc="-15" dirty="0">
                <a:latin typeface="標楷體" panose="03000509000000000000" pitchFamily="65" charset="-120"/>
                <a:ea typeface="標楷體" panose="03000509000000000000" pitchFamily="65" charset="-120"/>
                <a:cs typeface="標楷體"/>
              </a:rPr>
              <a:t>進</a:t>
            </a:r>
            <a:r>
              <a:rPr sz="2200" dirty="0">
                <a:latin typeface="標楷體" panose="03000509000000000000" pitchFamily="65" charset="-120"/>
                <a:ea typeface="標楷體" panose="03000509000000000000" pitchFamily="65" charset="-120"/>
                <a:cs typeface="標楷體"/>
              </a:rPr>
              <a:t>技</a:t>
            </a:r>
            <a:r>
              <a:rPr sz="2200" spc="-15" dirty="0">
                <a:latin typeface="標楷體" panose="03000509000000000000" pitchFamily="65" charset="-120"/>
                <a:ea typeface="標楷體" panose="03000509000000000000" pitchFamily="65" charset="-120"/>
                <a:cs typeface="標楷體"/>
              </a:rPr>
              <a:t>術</a:t>
            </a:r>
            <a:r>
              <a:rPr sz="2200" dirty="0">
                <a:latin typeface="標楷體" panose="03000509000000000000" pitchFamily="65" charset="-120"/>
                <a:ea typeface="標楷體" panose="03000509000000000000" pitchFamily="65" charset="-120"/>
                <a:cs typeface="標楷體"/>
              </a:rPr>
              <a:t>，並通</a:t>
            </a:r>
            <a:r>
              <a:rPr sz="2200" spc="-15" dirty="0">
                <a:latin typeface="標楷體" panose="03000509000000000000" pitchFamily="65" charset="-120"/>
                <a:ea typeface="標楷體" panose="03000509000000000000" pitchFamily="65" charset="-120"/>
                <a:cs typeface="標楷體"/>
              </a:rPr>
              <a:t>過</a:t>
            </a:r>
            <a:r>
              <a:rPr sz="2200" dirty="0">
                <a:latin typeface="標楷體" panose="03000509000000000000" pitchFamily="65" charset="-120"/>
                <a:ea typeface="標楷體" panose="03000509000000000000" pitchFamily="65" charset="-120"/>
                <a:cs typeface="標楷體"/>
              </a:rPr>
              <a:t>聯</a:t>
            </a:r>
            <a:r>
              <a:rPr sz="2200" spc="-15" dirty="0">
                <a:latin typeface="標楷體" panose="03000509000000000000" pitchFamily="65" charset="-120"/>
                <a:ea typeface="標楷體" panose="03000509000000000000" pitchFamily="65" charset="-120"/>
                <a:cs typeface="標楷體"/>
              </a:rPr>
              <a:t>合</a:t>
            </a:r>
            <a:r>
              <a:rPr sz="2200" dirty="0">
                <a:latin typeface="標楷體" panose="03000509000000000000" pitchFamily="65" charset="-120"/>
                <a:ea typeface="標楷體" panose="03000509000000000000" pitchFamily="65" charset="-120"/>
                <a:cs typeface="標楷體"/>
              </a:rPr>
              <a:t>研究中</a:t>
            </a:r>
            <a:r>
              <a:rPr sz="2200" spc="-15" dirty="0">
                <a:latin typeface="標楷體" panose="03000509000000000000" pitchFamily="65" charset="-120"/>
                <a:ea typeface="標楷體" panose="03000509000000000000" pitchFamily="65" charset="-120"/>
                <a:cs typeface="標楷體"/>
              </a:rPr>
              <a:t>心</a:t>
            </a:r>
            <a:r>
              <a:rPr sz="2200" dirty="0">
                <a:latin typeface="標楷體" panose="03000509000000000000" pitchFamily="65" charset="-120"/>
                <a:ea typeface="標楷體" panose="03000509000000000000" pitchFamily="65" charset="-120"/>
                <a:cs typeface="標楷體"/>
              </a:rPr>
              <a:t>培</a:t>
            </a:r>
            <a:r>
              <a:rPr sz="2200" spc="-15" dirty="0">
                <a:latin typeface="標楷體" panose="03000509000000000000" pitchFamily="65" charset="-120"/>
                <a:ea typeface="標楷體" panose="03000509000000000000" pitchFamily="65" charset="-120"/>
                <a:cs typeface="標楷體"/>
              </a:rPr>
              <a:t>養</a:t>
            </a:r>
            <a:r>
              <a:rPr sz="2200" dirty="0">
                <a:latin typeface="標楷體" panose="03000509000000000000" pitchFamily="65" charset="-120"/>
                <a:ea typeface="標楷體" panose="03000509000000000000" pitchFamily="65" charset="-120"/>
                <a:cs typeface="標楷體"/>
              </a:rPr>
              <a:t>人才。</a:t>
            </a:r>
          </a:p>
          <a:p>
            <a:pPr marL="329557" indent="-316857">
              <a:buFont typeface="Arial"/>
              <a:buChar char="•"/>
              <a:tabLst>
                <a:tab pos="329557" algn="l"/>
                <a:tab pos="330192" algn="l"/>
              </a:tabLst>
            </a:pPr>
            <a:r>
              <a:rPr lang="zh-TW" altLang="en-US" sz="2200" dirty="0">
                <a:latin typeface="標楷體" panose="03000509000000000000" pitchFamily="65" charset="-120"/>
                <a:ea typeface="標楷體" panose="03000509000000000000" pitchFamily="65" charset="-120"/>
                <a:cs typeface="標楷體"/>
              </a:rPr>
              <a:t>七</a:t>
            </a:r>
            <a:r>
              <a:rPr sz="2200" dirty="0" err="1">
                <a:latin typeface="標楷體" panose="03000509000000000000" pitchFamily="65" charset="-120"/>
                <a:ea typeface="標楷體" panose="03000509000000000000" pitchFamily="65" charset="-120"/>
                <a:cs typeface="標楷體"/>
              </a:rPr>
              <a:t>個聯</a:t>
            </a:r>
            <a:r>
              <a:rPr sz="2200" spc="-15" dirty="0" err="1">
                <a:latin typeface="標楷體" panose="03000509000000000000" pitchFamily="65" charset="-120"/>
                <a:ea typeface="標楷體" panose="03000509000000000000" pitchFamily="65" charset="-120"/>
                <a:cs typeface="標楷體"/>
              </a:rPr>
              <a:t>合</a:t>
            </a:r>
            <a:r>
              <a:rPr sz="2200" dirty="0" err="1">
                <a:latin typeface="標楷體" panose="03000509000000000000" pitchFamily="65" charset="-120"/>
                <a:ea typeface="標楷體" panose="03000509000000000000" pitchFamily="65" charset="-120"/>
                <a:cs typeface="標楷體"/>
              </a:rPr>
              <a:t>研</a:t>
            </a:r>
            <a:r>
              <a:rPr sz="2200" spc="-15" dirty="0" err="1">
                <a:latin typeface="標楷體" panose="03000509000000000000" pitchFamily="65" charset="-120"/>
                <a:ea typeface="標楷體" panose="03000509000000000000" pitchFamily="65" charset="-120"/>
                <a:cs typeface="標楷體"/>
              </a:rPr>
              <a:t>究</a:t>
            </a:r>
            <a:r>
              <a:rPr sz="2200" dirty="0" err="1">
                <a:latin typeface="標楷體" panose="03000509000000000000" pitchFamily="65" charset="-120"/>
                <a:ea typeface="標楷體" panose="03000509000000000000" pitchFamily="65" charset="-120"/>
                <a:cs typeface="標楷體"/>
              </a:rPr>
              <a:t>中心</a:t>
            </a:r>
            <a:r>
              <a:rPr sz="2200" spc="-11" dirty="0">
                <a:latin typeface="標楷體" panose="03000509000000000000" pitchFamily="65" charset="-120"/>
                <a:ea typeface="標楷體" panose="03000509000000000000" pitchFamily="65" charset="-120"/>
                <a:cs typeface="標楷體"/>
              </a:rPr>
              <a:t> </a:t>
            </a:r>
            <a:r>
              <a:rPr sz="2200" dirty="0">
                <a:latin typeface="標楷體" panose="03000509000000000000" pitchFamily="65" charset="-120"/>
                <a:ea typeface="標楷體" panose="03000509000000000000" pitchFamily="65" charset="-120"/>
                <a:cs typeface="標楷體"/>
              </a:rPr>
              <a:t>:</a:t>
            </a:r>
          </a:p>
          <a:p>
            <a:pPr marL="764521" algn="ctr">
              <a:spcBef>
                <a:spcPts val="1380"/>
              </a:spcBef>
            </a:pPr>
            <a:r>
              <a:rPr lang="en-US" altLang="zh-TW" sz="2000" b="1" spc="-5" dirty="0">
                <a:solidFill>
                  <a:srgbClr val="2E75B6"/>
                </a:solidFill>
                <a:latin typeface="標楷體" panose="03000509000000000000" pitchFamily="65" charset="-120"/>
                <a:ea typeface="標楷體" panose="03000509000000000000" pitchFamily="65" charset="-120"/>
                <a:cs typeface="標楷體"/>
              </a:rPr>
              <a:t>    </a:t>
            </a:r>
            <a:r>
              <a:rPr sz="2000" b="1" spc="-5" dirty="0">
                <a:solidFill>
                  <a:srgbClr val="2E75B6"/>
                </a:solidFill>
                <a:latin typeface="標楷體" panose="03000509000000000000" pitchFamily="65" charset="-120"/>
                <a:ea typeface="標楷體" panose="03000509000000000000" pitchFamily="65" charset="-120"/>
                <a:cs typeface="標楷體"/>
              </a:rPr>
              <a:t>MTK</a:t>
            </a:r>
            <a:r>
              <a:rPr sz="2000" b="1" spc="-20" dirty="0">
                <a:solidFill>
                  <a:srgbClr val="2E75B6"/>
                </a:solidFill>
                <a:latin typeface="標楷體" panose="03000509000000000000" pitchFamily="65" charset="-120"/>
                <a:ea typeface="標楷體" panose="03000509000000000000" pitchFamily="65" charset="-120"/>
                <a:cs typeface="標楷體"/>
              </a:rPr>
              <a:t> </a:t>
            </a:r>
            <a:r>
              <a:rPr sz="2000" b="1" dirty="0">
                <a:solidFill>
                  <a:srgbClr val="2E75B6"/>
                </a:solidFill>
                <a:latin typeface="標楷體" panose="03000509000000000000" pitchFamily="65" charset="-120"/>
                <a:ea typeface="標楷體" panose="03000509000000000000" pitchFamily="65" charset="-120"/>
                <a:cs typeface="標楷體"/>
              </a:rPr>
              <a:t>聯發</a:t>
            </a:r>
            <a:r>
              <a:rPr sz="2000" b="1" spc="-15" dirty="0">
                <a:solidFill>
                  <a:srgbClr val="2E75B6"/>
                </a:solidFill>
                <a:latin typeface="標楷體" panose="03000509000000000000" pitchFamily="65" charset="-120"/>
                <a:ea typeface="標楷體" panose="03000509000000000000" pitchFamily="65" charset="-120"/>
                <a:cs typeface="標楷體"/>
              </a:rPr>
              <a:t>科</a:t>
            </a:r>
            <a:r>
              <a:rPr sz="2000" b="1" dirty="0">
                <a:solidFill>
                  <a:srgbClr val="2E75B6"/>
                </a:solidFill>
                <a:latin typeface="標楷體" panose="03000509000000000000" pitchFamily="65" charset="-120"/>
                <a:ea typeface="標楷體" panose="03000509000000000000" pitchFamily="65" charset="-120"/>
                <a:cs typeface="標楷體"/>
              </a:rPr>
              <a:t>技-</a:t>
            </a:r>
            <a:r>
              <a:rPr sz="2000" spc="-15" dirty="0">
                <a:latin typeface="標楷體" panose="03000509000000000000" pitchFamily="65" charset="-120"/>
                <a:ea typeface="標楷體" panose="03000509000000000000" pitchFamily="65" charset="-120"/>
                <a:cs typeface="標楷體"/>
              </a:rPr>
              <a:t>國</a:t>
            </a:r>
            <a:r>
              <a:rPr sz="2000" dirty="0">
                <a:latin typeface="標楷體" panose="03000509000000000000" pitchFamily="65" charset="-120"/>
                <a:ea typeface="標楷體" panose="03000509000000000000" pitchFamily="65" charset="-120"/>
                <a:cs typeface="標楷體"/>
              </a:rPr>
              <a:t>立清</a:t>
            </a:r>
            <a:r>
              <a:rPr sz="2000" spc="-15" dirty="0">
                <a:latin typeface="標楷體" panose="03000509000000000000" pitchFamily="65" charset="-120"/>
                <a:ea typeface="標楷體" panose="03000509000000000000" pitchFamily="65" charset="-120"/>
                <a:cs typeface="標楷體"/>
              </a:rPr>
              <a:t>華</a:t>
            </a:r>
            <a:r>
              <a:rPr sz="2000" dirty="0">
                <a:latin typeface="標楷體" panose="03000509000000000000" pitchFamily="65" charset="-120"/>
                <a:ea typeface="標楷體" panose="03000509000000000000" pitchFamily="65" charset="-120"/>
                <a:cs typeface="標楷體"/>
              </a:rPr>
              <a:t>大學創</a:t>
            </a:r>
            <a:r>
              <a:rPr sz="2000" spc="-15" dirty="0">
                <a:latin typeface="標楷體" panose="03000509000000000000" pitchFamily="65" charset="-120"/>
                <a:ea typeface="標楷體" panose="03000509000000000000" pitchFamily="65" charset="-120"/>
                <a:cs typeface="標楷體"/>
              </a:rPr>
              <a:t>新</a:t>
            </a:r>
            <a:r>
              <a:rPr sz="2000" dirty="0">
                <a:latin typeface="標楷體" panose="03000509000000000000" pitchFamily="65" charset="-120"/>
                <a:ea typeface="標楷體" panose="03000509000000000000" pitchFamily="65" charset="-120"/>
                <a:cs typeface="標楷體"/>
              </a:rPr>
              <a:t>研</a:t>
            </a:r>
            <a:r>
              <a:rPr sz="2000" spc="-15" dirty="0">
                <a:latin typeface="標楷體" panose="03000509000000000000" pitchFamily="65" charset="-120"/>
                <a:ea typeface="標楷體" panose="03000509000000000000" pitchFamily="65" charset="-120"/>
                <a:cs typeface="標楷體"/>
              </a:rPr>
              <a:t>究</a:t>
            </a:r>
            <a:r>
              <a:rPr sz="2000" dirty="0">
                <a:latin typeface="標楷體" panose="03000509000000000000" pitchFamily="65" charset="-120"/>
                <a:ea typeface="標楷體" panose="03000509000000000000" pitchFamily="65" charset="-120"/>
                <a:cs typeface="標楷體"/>
              </a:rPr>
              <a:t>中心</a:t>
            </a:r>
          </a:p>
          <a:p>
            <a:pPr marL="1770970"/>
            <a:endParaRPr lang="en-US" altLang="zh-TW" sz="1900" dirty="0">
              <a:latin typeface="標楷體" panose="03000509000000000000" pitchFamily="65" charset="-120"/>
              <a:ea typeface="標楷體" panose="03000509000000000000" pitchFamily="65" charset="-120"/>
              <a:cs typeface="Times New Roman"/>
            </a:endParaRPr>
          </a:p>
          <a:p>
            <a:pPr marL="1770970"/>
            <a:r>
              <a:rPr lang="en-US" altLang="zh-TW" sz="1900" b="1" spc="-5" dirty="0">
                <a:solidFill>
                  <a:srgbClr val="2E75B6"/>
                </a:solidFill>
                <a:latin typeface="標楷體" panose="03000509000000000000" pitchFamily="65" charset="-120"/>
                <a:ea typeface="標楷體" panose="03000509000000000000" pitchFamily="65" charset="-120"/>
                <a:cs typeface="Times New Roman"/>
              </a:rPr>
              <a:t>   </a:t>
            </a:r>
            <a:r>
              <a:rPr sz="2000" b="1" spc="-5" dirty="0">
                <a:solidFill>
                  <a:srgbClr val="2E75B6"/>
                </a:solidFill>
                <a:latin typeface="標楷體" panose="03000509000000000000" pitchFamily="65" charset="-120"/>
                <a:ea typeface="標楷體" panose="03000509000000000000" pitchFamily="65" charset="-120"/>
                <a:cs typeface="標楷體"/>
              </a:rPr>
              <a:t>TSMC</a:t>
            </a:r>
            <a:r>
              <a:rPr sz="2000" b="1" spc="-20" dirty="0">
                <a:solidFill>
                  <a:srgbClr val="2E75B6"/>
                </a:solidFill>
                <a:latin typeface="標楷體" panose="03000509000000000000" pitchFamily="65" charset="-120"/>
                <a:ea typeface="標楷體" panose="03000509000000000000" pitchFamily="65" charset="-120"/>
                <a:cs typeface="標楷體"/>
              </a:rPr>
              <a:t> </a:t>
            </a:r>
            <a:r>
              <a:rPr sz="2000" b="1" dirty="0">
                <a:solidFill>
                  <a:srgbClr val="2E75B6"/>
                </a:solidFill>
                <a:latin typeface="標楷體" panose="03000509000000000000" pitchFamily="65" charset="-120"/>
                <a:ea typeface="標楷體" panose="03000509000000000000" pitchFamily="65" charset="-120"/>
                <a:cs typeface="標楷體"/>
              </a:rPr>
              <a:t>台積電</a:t>
            </a:r>
            <a:r>
              <a:rPr sz="2000" b="1" spc="-11" dirty="0">
                <a:solidFill>
                  <a:srgbClr val="2E75B6"/>
                </a:solidFill>
                <a:latin typeface="標楷體" panose="03000509000000000000" pitchFamily="65" charset="-120"/>
                <a:ea typeface="標楷體" panose="03000509000000000000" pitchFamily="65" charset="-120"/>
                <a:cs typeface="標楷體"/>
              </a:rPr>
              <a:t>-</a:t>
            </a:r>
            <a:r>
              <a:rPr sz="2000" dirty="0">
                <a:latin typeface="標楷體" panose="03000509000000000000" pitchFamily="65" charset="-120"/>
                <a:ea typeface="標楷體" panose="03000509000000000000" pitchFamily="65" charset="-120"/>
                <a:cs typeface="標楷體"/>
              </a:rPr>
              <a:t>國</a:t>
            </a:r>
            <a:r>
              <a:rPr sz="2000" spc="-15" dirty="0">
                <a:latin typeface="標楷體" panose="03000509000000000000" pitchFamily="65" charset="-120"/>
                <a:ea typeface="標楷體" panose="03000509000000000000" pitchFamily="65" charset="-120"/>
                <a:cs typeface="標楷體"/>
              </a:rPr>
              <a:t>立</a:t>
            </a:r>
            <a:r>
              <a:rPr sz="2000" dirty="0">
                <a:latin typeface="標楷體" panose="03000509000000000000" pitchFamily="65" charset="-120"/>
                <a:ea typeface="標楷體" panose="03000509000000000000" pitchFamily="65" charset="-120"/>
                <a:cs typeface="標楷體"/>
              </a:rPr>
              <a:t>清華大</a:t>
            </a:r>
            <a:r>
              <a:rPr sz="2000" spc="-15" dirty="0">
                <a:latin typeface="標楷體" panose="03000509000000000000" pitchFamily="65" charset="-120"/>
                <a:ea typeface="標楷體" panose="03000509000000000000" pitchFamily="65" charset="-120"/>
                <a:cs typeface="標楷體"/>
              </a:rPr>
              <a:t>學</a:t>
            </a:r>
            <a:r>
              <a:rPr sz="2000" dirty="0">
                <a:latin typeface="標楷體" panose="03000509000000000000" pitchFamily="65" charset="-120"/>
                <a:ea typeface="標楷體" panose="03000509000000000000" pitchFamily="65" charset="-120"/>
                <a:cs typeface="標楷體"/>
              </a:rPr>
              <a:t>聯</a:t>
            </a:r>
            <a:r>
              <a:rPr sz="2000" spc="-15" dirty="0">
                <a:latin typeface="標楷體" panose="03000509000000000000" pitchFamily="65" charset="-120"/>
                <a:ea typeface="標楷體" panose="03000509000000000000" pitchFamily="65" charset="-120"/>
                <a:cs typeface="標楷體"/>
              </a:rPr>
              <a:t>合</a:t>
            </a:r>
            <a:r>
              <a:rPr sz="2000" dirty="0">
                <a:latin typeface="標楷體" panose="03000509000000000000" pitchFamily="65" charset="-120"/>
                <a:ea typeface="標楷體" panose="03000509000000000000" pitchFamily="65" charset="-120"/>
                <a:cs typeface="標楷體"/>
              </a:rPr>
              <a:t>研發中心</a:t>
            </a:r>
          </a:p>
          <a:p>
            <a:pPr>
              <a:spcBef>
                <a:spcPts val="20"/>
              </a:spcBef>
            </a:pPr>
            <a:endParaRPr sz="1900" dirty="0">
              <a:latin typeface="標楷體" panose="03000509000000000000" pitchFamily="65" charset="-120"/>
              <a:ea typeface="標楷體" panose="03000509000000000000" pitchFamily="65" charset="-120"/>
              <a:cs typeface="Times New Roman"/>
            </a:endParaRPr>
          </a:p>
          <a:p>
            <a:pPr marL="1804626">
              <a:tabLst>
                <a:tab pos="2566606" algn="l"/>
              </a:tabLst>
            </a:pPr>
            <a:r>
              <a:rPr lang="en-US" altLang="zh-TW" sz="2000" b="1" spc="-11" dirty="0">
                <a:solidFill>
                  <a:srgbClr val="2E75B6"/>
                </a:solidFill>
                <a:latin typeface="標楷體" panose="03000509000000000000" pitchFamily="65" charset="-120"/>
                <a:ea typeface="標楷體" panose="03000509000000000000" pitchFamily="65" charset="-120"/>
                <a:cs typeface="標楷體"/>
              </a:rPr>
              <a:t>  </a:t>
            </a:r>
            <a:r>
              <a:rPr sz="2000" b="1" spc="-11" dirty="0" err="1">
                <a:solidFill>
                  <a:srgbClr val="2E75B6"/>
                </a:solidFill>
                <a:latin typeface="標楷體" panose="03000509000000000000" pitchFamily="65" charset="-120"/>
                <a:ea typeface="標楷體" panose="03000509000000000000" pitchFamily="65" charset="-120"/>
                <a:cs typeface="標楷體"/>
              </a:rPr>
              <a:t>HiWin</a:t>
            </a:r>
            <a:r>
              <a:rPr sz="2000" b="1" spc="-11" dirty="0">
                <a:solidFill>
                  <a:srgbClr val="2E75B6"/>
                </a:solidFill>
                <a:latin typeface="標楷體" panose="03000509000000000000" pitchFamily="65" charset="-120"/>
                <a:ea typeface="標楷體" panose="03000509000000000000" pitchFamily="65" charset="-120"/>
                <a:cs typeface="標楷體"/>
              </a:rPr>
              <a:t>	</a:t>
            </a:r>
            <a:r>
              <a:rPr sz="2000" b="1" dirty="0">
                <a:solidFill>
                  <a:srgbClr val="2E75B6"/>
                </a:solidFill>
                <a:latin typeface="標楷體" panose="03000509000000000000" pitchFamily="65" charset="-120"/>
                <a:ea typeface="標楷體" panose="03000509000000000000" pitchFamily="65" charset="-120"/>
                <a:cs typeface="標楷體"/>
              </a:rPr>
              <a:t>上</a:t>
            </a:r>
            <a:r>
              <a:rPr sz="2000" b="1" spc="-15" dirty="0">
                <a:solidFill>
                  <a:srgbClr val="2E75B6"/>
                </a:solidFill>
                <a:latin typeface="標楷體" panose="03000509000000000000" pitchFamily="65" charset="-120"/>
                <a:ea typeface="標楷體" panose="03000509000000000000" pitchFamily="65" charset="-120"/>
                <a:cs typeface="標楷體"/>
              </a:rPr>
              <a:t>銀</a:t>
            </a:r>
            <a:r>
              <a:rPr sz="2000" b="1" dirty="0">
                <a:solidFill>
                  <a:srgbClr val="2E75B6"/>
                </a:solidFill>
                <a:latin typeface="標楷體" panose="03000509000000000000" pitchFamily="65" charset="-120"/>
                <a:ea typeface="標楷體" panose="03000509000000000000" pitchFamily="65" charset="-120"/>
                <a:cs typeface="標楷體"/>
              </a:rPr>
              <a:t>-</a:t>
            </a:r>
            <a:r>
              <a:rPr sz="2000" dirty="0">
                <a:latin typeface="標楷體" panose="03000509000000000000" pitchFamily="65" charset="-120"/>
                <a:ea typeface="標楷體" panose="03000509000000000000" pitchFamily="65" charset="-120"/>
                <a:cs typeface="標楷體"/>
              </a:rPr>
              <a:t>國</a:t>
            </a:r>
            <a:r>
              <a:rPr sz="2000" spc="-15" dirty="0">
                <a:latin typeface="標楷體" panose="03000509000000000000" pitchFamily="65" charset="-120"/>
                <a:ea typeface="標楷體" panose="03000509000000000000" pitchFamily="65" charset="-120"/>
                <a:cs typeface="標楷體"/>
              </a:rPr>
              <a:t>立</a:t>
            </a:r>
            <a:r>
              <a:rPr sz="2000" dirty="0">
                <a:latin typeface="標楷體" panose="03000509000000000000" pitchFamily="65" charset="-120"/>
                <a:ea typeface="標楷體" panose="03000509000000000000" pitchFamily="65" charset="-120"/>
                <a:cs typeface="標楷體"/>
              </a:rPr>
              <a:t>清華</a:t>
            </a:r>
            <a:r>
              <a:rPr sz="2000" spc="-15" dirty="0">
                <a:latin typeface="標楷體" panose="03000509000000000000" pitchFamily="65" charset="-120"/>
                <a:ea typeface="標楷體" panose="03000509000000000000" pitchFamily="65" charset="-120"/>
                <a:cs typeface="標楷體"/>
              </a:rPr>
              <a:t>大</a:t>
            </a:r>
            <a:r>
              <a:rPr sz="2000" dirty="0">
                <a:latin typeface="標楷體" panose="03000509000000000000" pitchFamily="65" charset="-120"/>
                <a:ea typeface="標楷體" panose="03000509000000000000" pitchFamily="65" charset="-120"/>
                <a:cs typeface="標楷體"/>
              </a:rPr>
              <a:t>學聯合</a:t>
            </a:r>
            <a:r>
              <a:rPr sz="2000" spc="-15" dirty="0">
                <a:latin typeface="標楷體" panose="03000509000000000000" pitchFamily="65" charset="-120"/>
                <a:ea typeface="標楷體" panose="03000509000000000000" pitchFamily="65" charset="-120"/>
                <a:cs typeface="標楷體"/>
              </a:rPr>
              <a:t>研</a:t>
            </a:r>
            <a:r>
              <a:rPr sz="2000" dirty="0">
                <a:latin typeface="標楷體" panose="03000509000000000000" pitchFamily="65" charset="-120"/>
                <a:ea typeface="標楷體" panose="03000509000000000000" pitchFamily="65" charset="-120"/>
                <a:cs typeface="標楷體"/>
              </a:rPr>
              <a:t>發</a:t>
            </a:r>
            <a:r>
              <a:rPr sz="2000" spc="-15" dirty="0">
                <a:latin typeface="標楷體" panose="03000509000000000000" pitchFamily="65" charset="-120"/>
                <a:ea typeface="標楷體" panose="03000509000000000000" pitchFamily="65" charset="-120"/>
                <a:cs typeface="標楷體"/>
              </a:rPr>
              <a:t>中心</a:t>
            </a:r>
            <a:endParaRPr sz="2000" dirty="0">
              <a:latin typeface="標楷體" panose="03000509000000000000" pitchFamily="65" charset="-120"/>
              <a:ea typeface="標楷體" panose="03000509000000000000" pitchFamily="65" charset="-120"/>
              <a:cs typeface="標楷體"/>
            </a:endParaRPr>
          </a:p>
          <a:p>
            <a:pPr>
              <a:spcBef>
                <a:spcPts val="11"/>
              </a:spcBef>
            </a:pPr>
            <a:endParaRPr sz="1900" dirty="0">
              <a:latin typeface="標楷體" panose="03000509000000000000" pitchFamily="65" charset="-120"/>
              <a:ea typeface="標楷體" panose="03000509000000000000" pitchFamily="65" charset="-120"/>
              <a:cs typeface="Times New Roman"/>
            </a:endParaRPr>
          </a:p>
          <a:p>
            <a:pPr marL="1807800">
              <a:spcBef>
                <a:spcPts val="5"/>
              </a:spcBef>
            </a:pPr>
            <a:r>
              <a:rPr lang="en-US" altLang="zh-TW" sz="2000" b="1" spc="-5" dirty="0">
                <a:solidFill>
                  <a:srgbClr val="2E75B6"/>
                </a:solidFill>
                <a:latin typeface="標楷體" panose="03000509000000000000" pitchFamily="65" charset="-120"/>
                <a:ea typeface="標楷體" panose="03000509000000000000" pitchFamily="65" charset="-120"/>
                <a:cs typeface="標楷體"/>
              </a:rPr>
              <a:t>    </a:t>
            </a:r>
            <a:r>
              <a:rPr sz="2000" b="1" spc="-5" dirty="0" err="1">
                <a:solidFill>
                  <a:srgbClr val="2E75B6"/>
                </a:solidFill>
                <a:latin typeface="標楷體" panose="03000509000000000000" pitchFamily="65" charset="-120"/>
                <a:ea typeface="標楷體" panose="03000509000000000000" pitchFamily="65" charset="-120"/>
                <a:cs typeface="標楷體"/>
              </a:rPr>
              <a:t>LiteOn</a:t>
            </a:r>
            <a:r>
              <a:rPr sz="2000" b="1" spc="-20" dirty="0">
                <a:solidFill>
                  <a:srgbClr val="2E75B6"/>
                </a:solidFill>
                <a:latin typeface="標楷體" panose="03000509000000000000" pitchFamily="65" charset="-120"/>
                <a:ea typeface="標楷體" panose="03000509000000000000" pitchFamily="65" charset="-120"/>
                <a:cs typeface="標楷體"/>
              </a:rPr>
              <a:t> </a:t>
            </a:r>
            <a:r>
              <a:rPr sz="2000" b="1" dirty="0">
                <a:solidFill>
                  <a:srgbClr val="2E75B6"/>
                </a:solidFill>
                <a:latin typeface="標楷體" panose="03000509000000000000" pitchFamily="65" charset="-120"/>
                <a:ea typeface="標楷體" panose="03000509000000000000" pitchFamily="65" charset="-120"/>
                <a:cs typeface="標楷體"/>
              </a:rPr>
              <a:t>光寶科技</a:t>
            </a:r>
            <a:r>
              <a:rPr sz="2000" b="1" spc="-11" dirty="0">
                <a:solidFill>
                  <a:srgbClr val="2E75B6"/>
                </a:solidFill>
                <a:latin typeface="標楷體" panose="03000509000000000000" pitchFamily="65" charset="-120"/>
                <a:ea typeface="標楷體" panose="03000509000000000000" pitchFamily="65" charset="-120"/>
                <a:cs typeface="標楷體"/>
              </a:rPr>
              <a:t>-</a:t>
            </a:r>
            <a:r>
              <a:rPr sz="2000" dirty="0">
                <a:latin typeface="標楷體" panose="03000509000000000000" pitchFamily="65" charset="-120"/>
                <a:ea typeface="標楷體" panose="03000509000000000000" pitchFamily="65" charset="-120"/>
                <a:cs typeface="標楷體"/>
              </a:rPr>
              <a:t>國立</a:t>
            </a:r>
            <a:r>
              <a:rPr sz="2000" spc="-15" dirty="0">
                <a:latin typeface="標楷體" panose="03000509000000000000" pitchFamily="65" charset="-120"/>
                <a:ea typeface="標楷體" panose="03000509000000000000" pitchFamily="65" charset="-120"/>
                <a:cs typeface="標楷體"/>
              </a:rPr>
              <a:t>清</a:t>
            </a:r>
            <a:r>
              <a:rPr sz="2000" dirty="0">
                <a:latin typeface="標楷體" panose="03000509000000000000" pitchFamily="65" charset="-120"/>
                <a:ea typeface="標楷體" panose="03000509000000000000" pitchFamily="65" charset="-120"/>
                <a:cs typeface="標楷體"/>
              </a:rPr>
              <a:t>華大學</a:t>
            </a:r>
            <a:r>
              <a:rPr sz="2000" spc="-15" dirty="0">
                <a:latin typeface="標楷體" panose="03000509000000000000" pitchFamily="65" charset="-120"/>
                <a:ea typeface="標楷體" panose="03000509000000000000" pitchFamily="65" charset="-120"/>
                <a:cs typeface="標楷體"/>
              </a:rPr>
              <a:t>聯</a:t>
            </a:r>
            <a:r>
              <a:rPr sz="2000" dirty="0">
                <a:latin typeface="標楷體" panose="03000509000000000000" pitchFamily="65" charset="-120"/>
                <a:ea typeface="標楷體" panose="03000509000000000000" pitchFamily="65" charset="-120"/>
                <a:cs typeface="標楷體"/>
              </a:rPr>
              <a:t>合</a:t>
            </a:r>
            <a:r>
              <a:rPr sz="2000" spc="-15" dirty="0">
                <a:latin typeface="標楷體" panose="03000509000000000000" pitchFamily="65" charset="-120"/>
                <a:ea typeface="標楷體" panose="03000509000000000000" pitchFamily="65" charset="-120"/>
                <a:cs typeface="標楷體"/>
              </a:rPr>
              <a:t>研</a:t>
            </a:r>
            <a:r>
              <a:rPr sz="2000" dirty="0">
                <a:latin typeface="標楷體" panose="03000509000000000000" pitchFamily="65" charset="-120"/>
                <a:ea typeface="標楷體" panose="03000509000000000000" pitchFamily="65" charset="-120"/>
                <a:cs typeface="標楷體"/>
              </a:rPr>
              <a:t>發中心</a:t>
            </a:r>
          </a:p>
          <a:p>
            <a:pPr marL="2459929">
              <a:spcBef>
                <a:spcPts val="1295"/>
              </a:spcBef>
              <a:tabLst>
                <a:tab pos="3729261" algn="l"/>
              </a:tabLst>
            </a:pPr>
            <a:r>
              <a:rPr lang="en-US" altLang="zh-TW" sz="2000" b="1" spc="-11" dirty="0">
                <a:solidFill>
                  <a:srgbClr val="2E75B6"/>
                </a:solidFill>
                <a:latin typeface="標楷體" panose="03000509000000000000" pitchFamily="65" charset="-120"/>
                <a:ea typeface="標楷體" panose="03000509000000000000" pitchFamily="65" charset="-120"/>
                <a:cs typeface="標楷體"/>
              </a:rPr>
              <a:t>  </a:t>
            </a:r>
            <a:r>
              <a:rPr sz="2000" b="1" spc="-11" dirty="0" err="1">
                <a:solidFill>
                  <a:srgbClr val="2E75B6"/>
                </a:solidFill>
                <a:latin typeface="標楷體" panose="03000509000000000000" pitchFamily="65" charset="-120"/>
                <a:ea typeface="標楷體" panose="03000509000000000000" pitchFamily="65" charset="-120"/>
                <a:cs typeface="標楷體"/>
              </a:rPr>
              <a:t>Unimicron</a:t>
            </a:r>
            <a:r>
              <a:rPr lang="en-US" altLang="zh-TW" sz="2000" b="1" spc="-11" dirty="0">
                <a:solidFill>
                  <a:srgbClr val="2E75B6"/>
                </a:solidFill>
                <a:latin typeface="標楷體" panose="03000509000000000000" pitchFamily="65" charset="-120"/>
                <a:ea typeface="標楷體" panose="03000509000000000000" pitchFamily="65" charset="-120"/>
                <a:cs typeface="標楷體"/>
              </a:rPr>
              <a:t> </a:t>
            </a:r>
            <a:r>
              <a:rPr sz="2000" b="1" dirty="0" err="1">
                <a:solidFill>
                  <a:srgbClr val="2E75B6"/>
                </a:solidFill>
                <a:latin typeface="標楷體" panose="03000509000000000000" pitchFamily="65" charset="-120"/>
                <a:ea typeface="標楷體" panose="03000509000000000000" pitchFamily="65" charset="-120"/>
                <a:cs typeface="標楷體"/>
              </a:rPr>
              <a:t>欣興電子</a:t>
            </a:r>
            <a:r>
              <a:rPr sz="2000" b="1" spc="-11" dirty="0" err="1">
                <a:solidFill>
                  <a:srgbClr val="2E75B6"/>
                </a:solidFill>
                <a:latin typeface="標楷體" panose="03000509000000000000" pitchFamily="65" charset="-120"/>
                <a:ea typeface="標楷體" panose="03000509000000000000" pitchFamily="65" charset="-120"/>
                <a:cs typeface="標楷體"/>
              </a:rPr>
              <a:t>-</a:t>
            </a:r>
            <a:r>
              <a:rPr sz="2000" spc="-15" dirty="0" err="1">
                <a:latin typeface="標楷體" panose="03000509000000000000" pitchFamily="65" charset="-120"/>
                <a:ea typeface="標楷體" panose="03000509000000000000" pitchFamily="65" charset="-120"/>
                <a:cs typeface="標楷體"/>
              </a:rPr>
              <a:t>國</a:t>
            </a:r>
            <a:r>
              <a:rPr sz="2000" dirty="0" err="1">
                <a:latin typeface="標楷體" panose="03000509000000000000" pitchFamily="65" charset="-120"/>
                <a:ea typeface="標楷體" panose="03000509000000000000" pitchFamily="65" charset="-120"/>
                <a:cs typeface="標楷體"/>
              </a:rPr>
              <a:t>立清華</a:t>
            </a:r>
            <a:r>
              <a:rPr sz="2000" spc="-15" dirty="0" err="1">
                <a:latin typeface="標楷體" panose="03000509000000000000" pitchFamily="65" charset="-120"/>
                <a:ea typeface="標楷體" panose="03000509000000000000" pitchFamily="65" charset="-120"/>
                <a:cs typeface="標楷體"/>
              </a:rPr>
              <a:t>大</a:t>
            </a:r>
            <a:r>
              <a:rPr sz="2000" dirty="0" err="1">
                <a:latin typeface="標楷體" panose="03000509000000000000" pitchFamily="65" charset="-120"/>
                <a:ea typeface="標楷體" panose="03000509000000000000" pitchFamily="65" charset="-120"/>
                <a:cs typeface="標楷體"/>
              </a:rPr>
              <a:t>學</a:t>
            </a:r>
            <a:r>
              <a:rPr sz="2000" spc="-15" dirty="0" err="1">
                <a:latin typeface="標楷體" panose="03000509000000000000" pitchFamily="65" charset="-120"/>
                <a:ea typeface="標楷體" panose="03000509000000000000" pitchFamily="65" charset="-120"/>
                <a:cs typeface="標楷體"/>
              </a:rPr>
              <a:t>聯</a:t>
            </a:r>
            <a:r>
              <a:rPr sz="2000" dirty="0" err="1">
                <a:latin typeface="標楷體" panose="03000509000000000000" pitchFamily="65" charset="-120"/>
                <a:ea typeface="標楷體" panose="03000509000000000000" pitchFamily="65" charset="-120"/>
                <a:cs typeface="標楷體"/>
              </a:rPr>
              <a:t>合研究</a:t>
            </a:r>
            <a:r>
              <a:rPr sz="2000" spc="-15" dirty="0" err="1">
                <a:latin typeface="標楷體" panose="03000509000000000000" pitchFamily="65" charset="-120"/>
                <a:ea typeface="標楷體" panose="03000509000000000000" pitchFamily="65" charset="-120"/>
                <a:cs typeface="標楷體"/>
              </a:rPr>
              <a:t>中</a:t>
            </a:r>
            <a:r>
              <a:rPr sz="2000" dirty="0" err="1">
                <a:latin typeface="標楷體" panose="03000509000000000000" pitchFamily="65" charset="-120"/>
                <a:ea typeface="標楷體" panose="03000509000000000000" pitchFamily="65" charset="-120"/>
                <a:cs typeface="標楷體"/>
              </a:rPr>
              <a:t>心</a:t>
            </a:r>
            <a:endParaRPr lang="en-US" altLang="zh-TW" sz="2000" dirty="0">
              <a:latin typeface="標楷體" panose="03000509000000000000" pitchFamily="65" charset="-120"/>
              <a:ea typeface="標楷體" panose="03000509000000000000" pitchFamily="65" charset="-120"/>
              <a:cs typeface="標楷體"/>
            </a:endParaRPr>
          </a:p>
          <a:p>
            <a:pPr marL="2459929">
              <a:spcBef>
                <a:spcPts val="1295"/>
              </a:spcBef>
              <a:tabLst>
                <a:tab pos="3729261" algn="l"/>
              </a:tabLst>
            </a:pPr>
            <a:r>
              <a:rPr lang="en-US" altLang="zh-TW" sz="2000" b="1" spc="-11" dirty="0">
                <a:solidFill>
                  <a:srgbClr val="2E75B6"/>
                </a:solidFill>
                <a:latin typeface="標楷體" panose="03000509000000000000" pitchFamily="65" charset="-120"/>
                <a:ea typeface="標楷體" panose="03000509000000000000" pitchFamily="65" charset="-120"/>
              </a:rPr>
              <a:t>DELTA </a:t>
            </a:r>
            <a:r>
              <a:rPr lang="zh-TW" altLang="en-US" sz="2000" b="1" spc="-11" dirty="0">
                <a:solidFill>
                  <a:srgbClr val="2E75B6"/>
                </a:solidFill>
                <a:latin typeface="標楷體" panose="03000509000000000000" pitchFamily="65" charset="-120"/>
                <a:ea typeface="標楷體" panose="03000509000000000000" pitchFamily="65" charset="-120"/>
              </a:rPr>
              <a:t>台達電子</a:t>
            </a:r>
            <a:r>
              <a:rPr lang="en-US" altLang="zh-TW" sz="2000" b="1" spc="-11" dirty="0">
                <a:solidFill>
                  <a:srgbClr val="2E75B6"/>
                </a:solidFill>
                <a:latin typeface="標楷體" panose="03000509000000000000" pitchFamily="65" charset="-120"/>
                <a:ea typeface="標楷體" panose="03000509000000000000" pitchFamily="65" charset="-120"/>
              </a:rPr>
              <a:t>-</a:t>
            </a:r>
            <a:r>
              <a:rPr lang="zh-TW" altLang="en-US" sz="2000" spc="-15" dirty="0">
                <a:latin typeface="標楷體" panose="03000509000000000000" pitchFamily="65" charset="-120"/>
                <a:ea typeface="標楷體" panose="03000509000000000000" pitchFamily="65" charset="-120"/>
                <a:cs typeface="標楷體"/>
              </a:rPr>
              <a:t>國</a:t>
            </a:r>
            <a:r>
              <a:rPr lang="zh-TW" altLang="en-US" sz="2000" dirty="0">
                <a:latin typeface="標楷體" panose="03000509000000000000" pitchFamily="65" charset="-120"/>
                <a:ea typeface="標楷體" panose="03000509000000000000" pitchFamily="65" charset="-120"/>
                <a:cs typeface="標楷體"/>
              </a:rPr>
              <a:t>立清華</a:t>
            </a:r>
            <a:r>
              <a:rPr lang="zh-TW" altLang="en-US" sz="2000" spc="-15" dirty="0">
                <a:latin typeface="標楷體" panose="03000509000000000000" pitchFamily="65" charset="-120"/>
                <a:ea typeface="標楷體" panose="03000509000000000000" pitchFamily="65" charset="-120"/>
                <a:cs typeface="標楷體"/>
              </a:rPr>
              <a:t>大</a:t>
            </a:r>
            <a:r>
              <a:rPr lang="zh-TW" altLang="en-US" sz="2000" dirty="0">
                <a:latin typeface="標楷體" panose="03000509000000000000" pitchFamily="65" charset="-120"/>
                <a:ea typeface="標楷體" panose="03000509000000000000" pitchFamily="65" charset="-120"/>
                <a:cs typeface="標楷體"/>
              </a:rPr>
              <a:t>學</a:t>
            </a:r>
            <a:r>
              <a:rPr lang="zh-TW" altLang="en-US" sz="2000" spc="-15" dirty="0">
                <a:latin typeface="標楷體" panose="03000509000000000000" pitchFamily="65" charset="-120"/>
                <a:ea typeface="標楷體" panose="03000509000000000000" pitchFamily="65" charset="-120"/>
                <a:cs typeface="標楷體"/>
              </a:rPr>
              <a:t>聯</a:t>
            </a:r>
            <a:r>
              <a:rPr lang="zh-TW" altLang="en-US" sz="2000" dirty="0">
                <a:latin typeface="標楷體" panose="03000509000000000000" pitchFamily="65" charset="-120"/>
                <a:ea typeface="標楷體" panose="03000509000000000000" pitchFamily="65" charset="-120"/>
                <a:cs typeface="標楷體"/>
              </a:rPr>
              <a:t>合研究</a:t>
            </a:r>
            <a:r>
              <a:rPr lang="zh-TW" altLang="en-US" sz="2000" spc="-15" dirty="0">
                <a:latin typeface="標楷體" panose="03000509000000000000" pitchFamily="65" charset="-120"/>
                <a:ea typeface="標楷體" panose="03000509000000000000" pitchFamily="65" charset="-120"/>
                <a:cs typeface="標楷體"/>
              </a:rPr>
              <a:t>中</a:t>
            </a:r>
            <a:r>
              <a:rPr lang="zh-TW" altLang="en-US" sz="2000" dirty="0">
                <a:latin typeface="標楷體" panose="03000509000000000000" pitchFamily="65" charset="-120"/>
                <a:ea typeface="標楷體" panose="03000509000000000000" pitchFamily="65" charset="-120"/>
                <a:cs typeface="標楷體"/>
              </a:rPr>
              <a:t>心</a:t>
            </a:r>
            <a:endParaRPr lang="en-US" altLang="zh-TW" sz="2000" dirty="0">
              <a:latin typeface="標楷體" panose="03000509000000000000" pitchFamily="65" charset="-120"/>
              <a:ea typeface="標楷體" panose="03000509000000000000" pitchFamily="65" charset="-120"/>
              <a:cs typeface="標楷體"/>
            </a:endParaRPr>
          </a:p>
          <a:p>
            <a:pPr marL="2459929">
              <a:spcBef>
                <a:spcPts val="1295"/>
              </a:spcBef>
              <a:tabLst>
                <a:tab pos="3729261" algn="l"/>
              </a:tabLst>
            </a:pPr>
            <a:r>
              <a:rPr lang="zh-TW" altLang="en-US" sz="2000" b="1" spc="-11" dirty="0">
                <a:solidFill>
                  <a:srgbClr val="2E75B6"/>
                </a:solidFill>
                <a:latin typeface="標楷體" panose="03000509000000000000" pitchFamily="65" charset="-120"/>
                <a:ea typeface="標楷體" panose="03000509000000000000" pitchFamily="65" charset="-120"/>
              </a:rPr>
              <a:t> </a:t>
            </a:r>
            <a:r>
              <a:rPr lang="en-US" altLang="zh-TW" sz="2000" b="1" spc="-11" dirty="0">
                <a:solidFill>
                  <a:srgbClr val="2E75B6"/>
                </a:solidFill>
                <a:latin typeface="標楷體" panose="03000509000000000000" pitchFamily="65" charset="-120"/>
                <a:ea typeface="標楷體" panose="03000509000000000000" pitchFamily="65" charset="-120"/>
              </a:rPr>
              <a:t>ZDT</a:t>
            </a:r>
            <a:r>
              <a:rPr lang="zh-TW" altLang="en-US" sz="2000" b="1" spc="-11" dirty="0">
                <a:solidFill>
                  <a:srgbClr val="2E75B6"/>
                </a:solidFill>
                <a:latin typeface="標楷體" panose="03000509000000000000" pitchFamily="65" charset="-120"/>
                <a:ea typeface="標楷體" panose="03000509000000000000" pitchFamily="65" charset="-120"/>
              </a:rPr>
              <a:t> 臻鼎科技</a:t>
            </a:r>
            <a:r>
              <a:rPr lang="en-US" altLang="zh-TW" sz="2000" spc="-15" dirty="0">
                <a:latin typeface="標楷體" panose="03000509000000000000" pitchFamily="65" charset="-120"/>
                <a:ea typeface="標楷體" panose="03000509000000000000" pitchFamily="65" charset="-120"/>
              </a:rPr>
              <a:t>-</a:t>
            </a:r>
            <a:r>
              <a:rPr lang="zh-TW" altLang="en-US" sz="2000" spc="-15" dirty="0">
                <a:latin typeface="標楷體" panose="03000509000000000000" pitchFamily="65" charset="-120"/>
                <a:ea typeface="標楷體" panose="03000509000000000000" pitchFamily="65" charset="-120"/>
              </a:rPr>
              <a:t>清華大學聯合研究中心</a:t>
            </a:r>
            <a:endParaRPr lang="en-US" altLang="zh-TW" sz="2000" spc="-15" dirty="0">
              <a:latin typeface="標楷體" panose="03000509000000000000" pitchFamily="65" charset="-120"/>
              <a:ea typeface="標楷體" panose="03000509000000000000" pitchFamily="65" charset="-120"/>
            </a:endParaRPr>
          </a:p>
        </p:txBody>
      </p:sp>
      <p:sp>
        <p:nvSpPr>
          <p:cNvPr id="20" name="object 9">
            <a:extLst>
              <a:ext uri="{FF2B5EF4-FFF2-40B4-BE49-F238E27FC236}">
                <a16:creationId xmlns:a16="http://schemas.microsoft.com/office/drawing/2014/main" id="{6A45F9A0-BF81-4D29-924D-AC3CBB7555A8}"/>
              </a:ext>
            </a:extLst>
          </p:cNvPr>
          <p:cNvSpPr/>
          <p:nvPr/>
        </p:nvSpPr>
        <p:spPr>
          <a:xfrm>
            <a:off x="2325247" y="2065542"/>
            <a:ext cx="1409695" cy="355079"/>
          </a:xfrm>
          <a:prstGeom prst="rect">
            <a:avLst/>
          </a:prstGeom>
          <a:blipFill>
            <a:blip r:embed="rId7" cstate="print"/>
            <a:stretch>
              <a:fillRect/>
            </a:stretch>
          </a:blipFill>
        </p:spPr>
        <p:txBody>
          <a:bodyPr wrap="square" lIns="0" tIns="0" rIns="0" bIns="0" rtlCol="0"/>
          <a:lstStyle/>
          <a:p>
            <a:endParaRPr/>
          </a:p>
        </p:txBody>
      </p:sp>
      <p:sp>
        <p:nvSpPr>
          <p:cNvPr id="21" name="object 10">
            <a:extLst>
              <a:ext uri="{FF2B5EF4-FFF2-40B4-BE49-F238E27FC236}">
                <a16:creationId xmlns:a16="http://schemas.microsoft.com/office/drawing/2014/main" id="{5DA29D10-78F6-4805-BD28-0B93F5CB472E}"/>
              </a:ext>
            </a:extLst>
          </p:cNvPr>
          <p:cNvSpPr/>
          <p:nvPr/>
        </p:nvSpPr>
        <p:spPr>
          <a:xfrm>
            <a:off x="2325242" y="2566925"/>
            <a:ext cx="545591" cy="445007"/>
          </a:xfrm>
          <a:prstGeom prst="rect">
            <a:avLst/>
          </a:prstGeom>
          <a:blipFill>
            <a:blip r:embed="rId8" cstate="print"/>
            <a:stretch>
              <a:fillRect/>
            </a:stretch>
          </a:blipFill>
        </p:spPr>
        <p:txBody>
          <a:bodyPr wrap="square" lIns="0" tIns="0" rIns="0" bIns="0" rtlCol="0"/>
          <a:lstStyle/>
          <a:p>
            <a:endParaRPr/>
          </a:p>
        </p:txBody>
      </p:sp>
      <p:sp>
        <p:nvSpPr>
          <p:cNvPr id="22" name="object 11">
            <a:extLst>
              <a:ext uri="{FF2B5EF4-FFF2-40B4-BE49-F238E27FC236}">
                <a16:creationId xmlns:a16="http://schemas.microsoft.com/office/drawing/2014/main" id="{EB71AD9B-3509-40BE-8B2C-8EF413980E2C}"/>
              </a:ext>
            </a:extLst>
          </p:cNvPr>
          <p:cNvSpPr/>
          <p:nvPr/>
        </p:nvSpPr>
        <p:spPr>
          <a:xfrm>
            <a:off x="2290189" y="3234436"/>
            <a:ext cx="1257299" cy="355091"/>
          </a:xfrm>
          <a:prstGeom prst="rect">
            <a:avLst/>
          </a:prstGeom>
          <a:blipFill>
            <a:blip r:embed="rId9" cstate="print"/>
            <a:stretch>
              <a:fillRect/>
            </a:stretch>
          </a:blipFill>
        </p:spPr>
        <p:txBody>
          <a:bodyPr wrap="square" lIns="0" tIns="0" rIns="0" bIns="0" rtlCol="0"/>
          <a:lstStyle/>
          <a:p>
            <a:endParaRPr/>
          </a:p>
        </p:txBody>
      </p:sp>
      <p:sp>
        <p:nvSpPr>
          <p:cNvPr id="23" name="object 12">
            <a:extLst>
              <a:ext uri="{FF2B5EF4-FFF2-40B4-BE49-F238E27FC236}">
                <a16:creationId xmlns:a16="http://schemas.microsoft.com/office/drawing/2014/main" id="{A283CAD7-443B-4C19-AEB6-AD07368F88C7}"/>
              </a:ext>
            </a:extLst>
          </p:cNvPr>
          <p:cNvSpPr/>
          <p:nvPr/>
        </p:nvSpPr>
        <p:spPr>
          <a:xfrm>
            <a:off x="2290189" y="3810000"/>
            <a:ext cx="1498091" cy="320039"/>
          </a:xfrm>
          <a:prstGeom prst="rect">
            <a:avLst/>
          </a:prstGeom>
          <a:blipFill>
            <a:blip r:embed="rId10" cstate="print"/>
            <a:stretch>
              <a:fillRect/>
            </a:stretch>
          </a:blipFill>
        </p:spPr>
        <p:txBody>
          <a:bodyPr wrap="square" lIns="0" tIns="0" rIns="0" bIns="0" rtlCol="0"/>
          <a:lstStyle/>
          <a:p>
            <a:endParaRPr/>
          </a:p>
        </p:txBody>
      </p:sp>
      <p:sp>
        <p:nvSpPr>
          <p:cNvPr id="24" name="object 13">
            <a:extLst>
              <a:ext uri="{FF2B5EF4-FFF2-40B4-BE49-F238E27FC236}">
                <a16:creationId xmlns:a16="http://schemas.microsoft.com/office/drawing/2014/main" id="{76119102-96B0-401A-918C-97C8739EB655}"/>
              </a:ext>
            </a:extLst>
          </p:cNvPr>
          <p:cNvSpPr/>
          <p:nvPr/>
        </p:nvSpPr>
        <p:spPr>
          <a:xfrm>
            <a:off x="2288789" y="4279393"/>
            <a:ext cx="2031491" cy="445007"/>
          </a:xfrm>
          <a:prstGeom prst="rect">
            <a:avLst/>
          </a:prstGeom>
          <a:blipFill>
            <a:blip r:embed="rId11" cstate="print"/>
            <a:stretch>
              <a:fillRect/>
            </a:stretch>
          </a:blipFill>
        </p:spPr>
        <p:txBody>
          <a:bodyPr wrap="square" lIns="0" tIns="0" rIns="0" bIns="0" rtlCol="0"/>
          <a:lstStyle/>
          <a:p>
            <a:endParaRPr/>
          </a:p>
        </p:txBody>
      </p:sp>
      <p:pic>
        <p:nvPicPr>
          <p:cNvPr id="25" name="圖片 24">
            <a:extLst>
              <a:ext uri="{FF2B5EF4-FFF2-40B4-BE49-F238E27FC236}">
                <a16:creationId xmlns:a16="http://schemas.microsoft.com/office/drawing/2014/main" id="{C5935B31-61BD-4095-8BC3-F056B9EA4B4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61815" y="4619625"/>
            <a:ext cx="1314450" cy="561975"/>
          </a:xfrm>
          <a:prstGeom prst="rect">
            <a:avLst/>
          </a:prstGeom>
        </p:spPr>
      </p:pic>
      <p:pic>
        <p:nvPicPr>
          <p:cNvPr id="2050" name="Picture 2" descr="企业LOGO名称_成员展示_绿色发展联盟">
            <a:extLst>
              <a:ext uri="{FF2B5EF4-FFF2-40B4-BE49-F238E27FC236}">
                <a16:creationId xmlns:a16="http://schemas.microsoft.com/office/drawing/2014/main" id="{6C613D5C-8705-4F8F-9A42-6588C2A58B71}"/>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738540" y="5181600"/>
            <a:ext cx="1376260" cy="379009"/>
          </a:xfrm>
          <a:prstGeom prst="rect">
            <a:avLst/>
          </a:prstGeom>
          <a:noFill/>
          <a:extLst>
            <a:ext uri="{909E8E84-426E-40DD-AFC4-6F175D3DCCD1}">
              <a14:hiddenFill xmlns:a14="http://schemas.microsoft.com/office/drawing/2010/main">
                <a:solidFill>
                  <a:srgbClr val="FFFFFF"/>
                </a:solidFill>
              </a14:hiddenFill>
            </a:ext>
          </a:extLst>
        </p:spPr>
      </p:pic>
      <p:sp>
        <p:nvSpPr>
          <p:cNvPr id="18" name="投影片編號版面配置區 2">
            <a:extLst>
              <a:ext uri="{FF2B5EF4-FFF2-40B4-BE49-F238E27FC236}">
                <a16:creationId xmlns:a16="http://schemas.microsoft.com/office/drawing/2014/main" id="{8214020A-6183-4A8D-B6A7-92C5DAE152BC}"/>
              </a:ext>
            </a:extLst>
          </p:cNvPr>
          <p:cNvSpPr txBox="1">
            <a:spLocks/>
          </p:cNvSpPr>
          <p:nvPr/>
        </p:nvSpPr>
        <p:spPr>
          <a:xfrm>
            <a:off x="11286187" y="6356350"/>
            <a:ext cx="299720" cy="184666"/>
          </a:xfrm>
          <a:prstGeom prst="rect">
            <a:avLst/>
          </a:prstGeom>
        </p:spPr>
        <p:txBody>
          <a:bodyPr wrap="square" lIns="0" tIns="0" rIns="0" bIns="0">
            <a:spAutoFit/>
          </a:bodyPr>
          <a:lstStyle>
            <a:defPPr>
              <a:defRPr lang="zh-TW"/>
            </a:defPPr>
            <a:lvl1pPr marL="0" algn="l" defTabSz="914400" rtl="0" eaLnBrk="1" latinLnBrk="0" hangingPunct="1">
              <a:defRPr sz="1200" b="0" i="0" kern="1200">
                <a:solidFill>
                  <a:srgbClr val="8A8A8A"/>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a:latin typeface="標楷體" panose="03000509000000000000" pitchFamily="65" charset="-120"/>
                <a:ea typeface="標楷體" panose="03000509000000000000" pitchFamily="65" charset="-120"/>
              </a:rPr>
              <a:t>14</a:t>
            </a:r>
            <a:endParaRPr lang="zh-TW" altLang="en-US" dirty="0">
              <a:latin typeface="標楷體" panose="03000509000000000000" pitchFamily="65" charset="-120"/>
              <a:ea typeface="標楷體" panose="03000509000000000000" pitchFamily="65" charset="-12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1318406" y="379232"/>
            <a:ext cx="9555187" cy="584716"/>
          </a:xfrm>
        </p:spPr>
        <p:txBody>
          <a:bodyPr>
            <a:noAutofit/>
          </a:bodyPr>
          <a:lstStyle/>
          <a:p>
            <a:pPr algn="ctr"/>
            <a:r>
              <a:rPr lang="zh-TW" altLang="en-US" sz="3600" b="1" dirty="0">
                <a:latin typeface="標楷體" panose="03000509000000000000" pitchFamily="65" charset="-120"/>
                <a:ea typeface="標楷體" panose="03000509000000000000" pitchFamily="65" charset="-120"/>
              </a:rPr>
              <a:t>技術快速商品化</a:t>
            </a:r>
            <a:r>
              <a:rPr lang="en-US" altLang="zh-TW" sz="3600" b="1" dirty="0">
                <a:latin typeface="標楷體" panose="03000509000000000000" pitchFamily="65" charset="-120"/>
                <a:ea typeface="標楷體" panose="03000509000000000000" pitchFamily="65" charset="-120"/>
              </a:rPr>
              <a:t>/GLORIA</a:t>
            </a:r>
            <a:r>
              <a:rPr lang="zh-TW" altLang="en-US" sz="3600" b="1" dirty="0">
                <a:latin typeface="標楷體" panose="03000509000000000000" pitchFamily="65" charset="-120"/>
                <a:ea typeface="標楷體" panose="03000509000000000000" pitchFamily="65" charset="-120"/>
              </a:rPr>
              <a:t>工程轉譯計畫 </a:t>
            </a:r>
            <a:r>
              <a:rPr lang="en-US" altLang="zh-TW" sz="3600" b="1" dirty="0">
                <a:latin typeface="標楷體" panose="03000509000000000000" pitchFamily="65" charset="-120"/>
                <a:ea typeface="標楷體" panose="03000509000000000000" pitchFamily="65" charset="-120"/>
              </a:rPr>
              <a:t>1/2</a:t>
            </a:r>
            <a:endParaRPr lang="zh-TW" altLang="en-US" sz="3600" b="1" dirty="0">
              <a:latin typeface="標楷體" panose="03000509000000000000" pitchFamily="65" charset="-120"/>
              <a:ea typeface="標楷體" panose="03000509000000000000" pitchFamily="65" charset="-120"/>
            </a:endParaRPr>
          </a:p>
        </p:txBody>
      </p:sp>
      <p:graphicFrame>
        <p:nvGraphicFramePr>
          <p:cNvPr id="7" name="表格 6">
            <a:extLst>
              <a:ext uri="{FF2B5EF4-FFF2-40B4-BE49-F238E27FC236}">
                <a16:creationId xmlns:a16="http://schemas.microsoft.com/office/drawing/2014/main" id="{F2323AA3-27B4-403C-971A-D621652D3F0C}"/>
              </a:ext>
            </a:extLst>
          </p:cNvPr>
          <p:cNvGraphicFramePr>
            <a:graphicFrameLocks noGrp="1"/>
          </p:cNvGraphicFramePr>
          <p:nvPr>
            <p:extLst>
              <p:ext uri="{D42A27DB-BD31-4B8C-83A1-F6EECF244321}">
                <p14:modId xmlns:p14="http://schemas.microsoft.com/office/powerpoint/2010/main" val="2143977687"/>
              </p:ext>
            </p:extLst>
          </p:nvPr>
        </p:nvGraphicFramePr>
        <p:xfrm>
          <a:off x="801601" y="998584"/>
          <a:ext cx="10588796" cy="5773933"/>
        </p:xfrm>
        <a:graphic>
          <a:graphicData uri="http://schemas.openxmlformats.org/drawingml/2006/table">
            <a:tbl>
              <a:tblPr>
                <a:tableStyleId>{8FD4443E-F989-4FC4-A0C8-D5A2AF1F390B}</a:tableStyleId>
              </a:tblPr>
              <a:tblGrid>
                <a:gridCol w="3144525">
                  <a:extLst>
                    <a:ext uri="{9D8B030D-6E8A-4147-A177-3AD203B41FA5}">
                      <a16:colId xmlns:a16="http://schemas.microsoft.com/office/drawing/2014/main" val="20000"/>
                    </a:ext>
                  </a:extLst>
                </a:gridCol>
                <a:gridCol w="7444271">
                  <a:extLst>
                    <a:ext uri="{9D8B030D-6E8A-4147-A177-3AD203B41FA5}">
                      <a16:colId xmlns:a16="http://schemas.microsoft.com/office/drawing/2014/main" val="20001"/>
                    </a:ext>
                  </a:extLst>
                </a:gridCol>
              </a:tblGrid>
              <a:tr h="360000">
                <a:tc>
                  <a:txBody>
                    <a:bodyPr/>
                    <a:lstStyle/>
                    <a:p>
                      <a:pPr algn="ctr" fontAlgn="ctr"/>
                      <a:r>
                        <a:rPr lang="zh-TW" altLang="en-US" sz="1700" b="1" u="none" strike="noStrike" dirty="0">
                          <a:solidFill>
                            <a:schemeClr val="bg2"/>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科系 </a:t>
                      </a:r>
                      <a:r>
                        <a:rPr lang="en-US" altLang="zh-TW" sz="1700" b="1" u="none" strike="noStrike" dirty="0">
                          <a:solidFill>
                            <a:schemeClr val="bg2"/>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 </a:t>
                      </a:r>
                      <a:r>
                        <a:rPr lang="zh-TW" altLang="en-US" sz="1700" b="1" u="none" strike="noStrike" dirty="0">
                          <a:solidFill>
                            <a:schemeClr val="bg2"/>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專案團隊</a:t>
                      </a:r>
                      <a:endParaRPr lang="zh-TW" altLang="en-US" sz="1700" b="1" i="0" u="none" strike="noStrike" dirty="0">
                        <a:solidFill>
                          <a:schemeClr val="bg2"/>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txBody>
                  <a:tcPr marL="3158" marR="3158" marT="31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lumMod val="50000"/>
                      </a:schemeClr>
                    </a:solidFill>
                  </a:tcPr>
                </a:tc>
                <a:tc>
                  <a:txBody>
                    <a:bodyPr/>
                    <a:lstStyle/>
                    <a:p>
                      <a:pPr algn="ctr" fontAlgn="ctr"/>
                      <a:r>
                        <a:rPr lang="zh-TW" altLang="en-US" sz="1700" b="1" u="none" strike="noStrike" dirty="0">
                          <a:solidFill>
                            <a:schemeClr val="bg2"/>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專案名稱</a:t>
                      </a:r>
                      <a:endParaRPr lang="zh-TW" altLang="en-US" sz="1700" b="1" i="0" u="none" strike="noStrike" dirty="0">
                        <a:solidFill>
                          <a:schemeClr val="bg2"/>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txBody>
                  <a:tcPr marL="3158" marR="3158" marT="31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lumMod val="50000"/>
                      </a:schemeClr>
                    </a:solidFill>
                  </a:tcPr>
                </a:tc>
                <a:extLst>
                  <a:ext uri="{0D108BD9-81ED-4DB2-BD59-A6C34878D82A}">
                    <a16:rowId xmlns:a16="http://schemas.microsoft.com/office/drawing/2014/main" val="10000"/>
                  </a:ext>
                </a:extLst>
              </a:tr>
              <a:tr h="284587">
                <a:tc>
                  <a:txBody>
                    <a:bodyPr/>
                    <a:lstStyle/>
                    <a:p>
                      <a:pPr algn="l" fontAlgn="ctr"/>
                      <a:r>
                        <a:rPr lang="zh-TW" altLang="en-US" sz="1600" u="none" strike="noStrike" dirty="0">
                          <a:effectLst/>
                          <a:latin typeface="標楷體" panose="03000509000000000000" pitchFamily="65" charset="-120"/>
                          <a:ea typeface="標楷體" panose="03000509000000000000" pitchFamily="65" charset="-120"/>
                        </a:rPr>
                        <a:t>材料系 </a:t>
                      </a:r>
                      <a:r>
                        <a:rPr lang="en-US" altLang="zh-TW" sz="1600" u="none" strike="noStrike" dirty="0">
                          <a:effectLst/>
                          <a:latin typeface="標楷體" panose="03000509000000000000" pitchFamily="65" charset="-120"/>
                          <a:ea typeface="標楷體" panose="03000509000000000000" pitchFamily="65" charset="-120"/>
                        </a:rPr>
                        <a:t>/</a:t>
                      </a:r>
                      <a:r>
                        <a:rPr lang="zh-TW" altLang="en-US" sz="1600" u="none" strike="noStrike" dirty="0">
                          <a:effectLst/>
                          <a:latin typeface="標楷體" panose="03000509000000000000" pitchFamily="65" charset="-120"/>
                          <a:ea typeface="標楷體" panose="03000509000000000000" pitchFamily="65" charset="-120"/>
                        </a:rPr>
                        <a:t>周卓煇</a:t>
                      </a:r>
                      <a:endParaRPr lang="zh-TW" altLang="en-US" sz="1600" b="0" i="0" u="none" strike="noStrike" dirty="0">
                        <a:solidFill>
                          <a:srgbClr val="000000"/>
                        </a:solidFill>
                        <a:effectLst/>
                        <a:latin typeface="標楷體" panose="03000509000000000000" pitchFamily="65" charset="-120"/>
                        <a:ea typeface="標楷體" panose="03000509000000000000" pitchFamily="65" charset="-120"/>
                      </a:endParaRPr>
                    </a:p>
                  </a:txBody>
                  <a:tcPr marL="4763" marR="4763" marT="4763"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lvl="1" algn="ctr" fontAlgn="t"/>
                      <a:r>
                        <a:rPr lang="zh-TW" altLang="en-US" sz="1600" u="none" strike="noStrike" dirty="0">
                          <a:effectLst/>
                          <a:latin typeface="標楷體" panose="03000509000000000000" pitchFamily="65" charset="-120"/>
                          <a:ea typeface="標楷體" panose="03000509000000000000" pitchFamily="65" charset="-120"/>
                        </a:rPr>
                        <a:t>無藍害類燭光有機發光二極體 </a:t>
                      </a:r>
                    </a:p>
                  </a:txBody>
                  <a:tcPr marL="4763" marR="4763" marT="4763"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0007"/>
                  </a:ext>
                </a:extLst>
              </a:tr>
              <a:tr h="354555">
                <a:tc>
                  <a:txBody>
                    <a:bodyPr/>
                    <a:lstStyle/>
                    <a:p>
                      <a:pPr algn="l" fontAlgn="ctr"/>
                      <a:r>
                        <a:rPr lang="zh-TW" altLang="en-US" sz="1600" u="none" strike="noStrike" dirty="0">
                          <a:effectLst/>
                          <a:latin typeface="標楷體" panose="03000509000000000000" pitchFamily="65" charset="-120"/>
                          <a:ea typeface="標楷體" panose="03000509000000000000" pitchFamily="65" charset="-120"/>
                        </a:rPr>
                        <a:t>動機系 </a:t>
                      </a:r>
                      <a:r>
                        <a:rPr lang="en-US" altLang="zh-TW" sz="1600" u="none" strike="noStrike" dirty="0">
                          <a:effectLst/>
                          <a:latin typeface="標楷體" panose="03000509000000000000" pitchFamily="65" charset="-120"/>
                          <a:ea typeface="標楷體" panose="03000509000000000000" pitchFamily="65" charset="-120"/>
                        </a:rPr>
                        <a:t>/</a:t>
                      </a:r>
                      <a:r>
                        <a:rPr lang="zh-TW" altLang="en-US" sz="1600" u="none" strike="noStrike" dirty="0">
                          <a:effectLst/>
                          <a:latin typeface="標楷體" panose="03000509000000000000" pitchFamily="65" charset="-120"/>
                          <a:ea typeface="標楷體" panose="03000509000000000000" pitchFamily="65" charset="-120"/>
                        </a:rPr>
                        <a:t>蔡宏營</a:t>
                      </a:r>
                      <a:endParaRPr lang="zh-TW" altLang="en-US" sz="1600" b="0" i="0" u="none" strike="noStrike" dirty="0">
                        <a:solidFill>
                          <a:srgbClr val="000000"/>
                        </a:solidFill>
                        <a:effectLst/>
                        <a:latin typeface="標楷體" panose="03000509000000000000" pitchFamily="65" charset="-120"/>
                        <a:ea typeface="標楷體" panose="03000509000000000000" pitchFamily="65" charset="-120"/>
                      </a:endParaRPr>
                    </a:p>
                  </a:txBody>
                  <a:tcPr marL="4763" marR="4763" marT="4763"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t"/>
                      <a:r>
                        <a:rPr lang="zh-TW" altLang="en-US" sz="1600" u="none" strike="noStrike" dirty="0">
                          <a:effectLst/>
                          <a:latin typeface="標楷體" panose="03000509000000000000" pitchFamily="65" charset="-120"/>
                          <a:ea typeface="標楷體" panose="03000509000000000000" pitchFamily="65" charset="-120"/>
                        </a:rPr>
                        <a:t>動力機械工程轉譯實作</a:t>
                      </a:r>
                      <a:endParaRPr lang="zh-TW" altLang="en-US" sz="1600" b="0" i="0" u="none" strike="noStrike" dirty="0">
                        <a:solidFill>
                          <a:srgbClr val="000000"/>
                        </a:solidFill>
                        <a:effectLst/>
                        <a:latin typeface="標楷體" panose="03000509000000000000" pitchFamily="65" charset="-120"/>
                        <a:ea typeface="標楷體" panose="03000509000000000000" pitchFamily="65" charset="-120"/>
                      </a:endParaRPr>
                    </a:p>
                  </a:txBody>
                  <a:tcPr marL="4763" marR="4763" marT="4763"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0008"/>
                  </a:ext>
                </a:extLst>
              </a:tr>
              <a:tr h="284587">
                <a:tc>
                  <a:txBody>
                    <a:bodyPr/>
                    <a:lstStyle/>
                    <a:p>
                      <a:pPr algn="l" fontAlgn="ct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醫工所 </a:t>
                      </a:r>
                      <a:r>
                        <a:rPr lang="en-US" altLang="zh-TW" sz="1600" u="none" strike="noStrike" dirty="0">
                          <a:solidFill>
                            <a:schemeClr val="lt1"/>
                          </a:solidFill>
                          <a:effectLst/>
                          <a:latin typeface="標楷體" panose="03000509000000000000" pitchFamily="65" charset="-120"/>
                          <a:ea typeface="標楷體" panose="03000509000000000000" pitchFamily="65" charset="-120"/>
                          <a:cs typeface="+mn-cs"/>
                        </a:rPr>
                        <a:t>/</a:t>
                      </a: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林宗宏</a:t>
                      </a:r>
                    </a:p>
                  </a:txBody>
                  <a:tcPr marL="4763" marR="4763" marT="4763"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t"/>
                      <a:r>
                        <a:rPr lang="en-US" altLang="zh-TW" sz="1600" u="none" strike="noStrike" dirty="0" err="1">
                          <a:solidFill>
                            <a:schemeClr val="lt1"/>
                          </a:solidFill>
                          <a:effectLst/>
                          <a:latin typeface="標楷體" panose="03000509000000000000" pitchFamily="65" charset="-120"/>
                          <a:ea typeface="標楷體" panose="03000509000000000000" pitchFamily="65" charset="-120"/>
                          <a:cs typeface="+mn-cs"/>
                        </a:rPr>
                        <a:t>Piezocatalytic</a:t>
                      </a:r>
                      <a:r>
                        <a:rPr lang="en-US" altLang="zh-TW" sz="1600" u="none" strike="noStrike" dirty="0">
                          <a:solidFill>
                            <a:schemeClr val="lt1"/>
                          </a:solidFill>
                          <a:effectLst/>
                          <a:latin typeface="標楷體" panose="03000509000000000000" pitchFamily="65" charset="-120"/>
                          <a:ea typeface="標楷體" panose="03000509000000000000" pitchFamily="65" charset="-120"/>
                          <a:cs typeface="+mn-cs"/>
                        </a:rPr>
                        <a:t> Cleaning Textile: A Modest Approach for a Cleaner Future</a:t>
                      </a:r>
                    </a:p>
                  </a:txBody>
                  <a:tcPr marL="4763" marR="4763" marT="4763"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522570198"/>
                  </a:ext>
                </a:extLst>
              </a:tr>
              <a:tr h="284587">
                <a:tc>
                  <a:txBody>
                    <a:bodyPr/>
                    <a:lstStyle/>
                    <a:p>
                      <a:pPr algn="l" fontAlgn="ct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工工系 </a:t>
                      </a:r>
                      <a:r>
                        <a:rPr lang="en-US" altLang="zh-TW" sz="1600" u="none" strike="noStrike" dirty="0">
                          <a:solidFill>
                            <a:schemeClr val="lt1"/>
                          </a:solidFill>
                          <a:effectLst/>
                          <a:latin typeface="標楷體" panose="03000509000000000000" pitchFamily="65" charset="-120"/>
                          <a:ea typeface="標楷體" panose="03000509000000000000" pitchFamily="65" charset="-120"/>
                          <a:cs typeface="+mn-cs"/>
                        </a:rPr>
                        <a:t>/</a:t>
                      </a: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陳建良</a:t>
                      </a:r>
                    </a:p>
                  </a:txBody>
                  <a:tcPr marL="4763" marR="4763" marT="4763"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t"/>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以精實管理與智慧製造提升生產力與競爭力</a:t>
                      </a:r>
                    </a:p>
                  </a:txBody>
                  <a:tcPr marL="4763" marR="4763" marT="4763"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878831319"/>
                  </a:ext>
                </a:extLst>
              </a:tr>
              <a:tr h="284587">
                <a:tc>
                  <a:txBody>
                    <a:bodyPr/>
                    <a:lstStyle/>
                    <a:p>
                      <a:pPr algn="l" fontAlgn="ct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生醫中心 </a:t>
                      </a:r>
                      <a:r>
                        <a:rPr lang="en-US" altLang="zh-TW" sz="1600" u="none" strike="noStrike" dirty="0">
                          <a:solidFill>
                            <a:schemeClr val="lt1"/>
                          </a:solidFill>
                          <a:effectLst/>
                          <a:latin typeface="標楷體" panose="03000509000000000000" pitchFamily="65" charset="-120"/>
                          <a:ea typeface="標楷體" panose="03000509000000000000" pitchFamily="65" charset="-120"/>
                          <a:cs typeface="+mn-cs"/>
                        </a:rPr>
                        <a:t>/</a:t>
                      </a: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江啟勳</a:t>
                      </a:r>
                    </a:p>
                  </a:txBody>
                  <a:tcPr marL="4763" marR="4763" marT="4763"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t"/>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細胞液態切片應用於無創產前檢查</a:t>
                      </a:r>
                    </a:p>
                  </a:txBody>
                  <a:tcPr marL="4763" marR="4763" marT="4763"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4045411501"/>
                  </a:ext>
                </a:extLst>
              </a:tr>
              <a:tr h="284587">
                <a:tc>
                  <a:txBody>
                    <a:bodyPr/>
                    <a:lstStyle/>
                    <a:p>
                      <a:pPr algn="l" fontAlgn="ct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光電所 </a:t>
                      </a:r>
                      <a:r>
                        <a:rPr lang="en-US" altLang="zh-TW" sz="1600" u="none" strike="noStrike" dirty="0">
                          <a:solidFill>
                            <a:schemeClr val="lt1"/>
                          </a:solidFill>
                          <a:effectLst/>
                          <a:latin typeface="標楷體" panose="03000509000000000000" pitchFamily="65" charset="-120"/>
                          <a:ea typeface="標楷體" panose="03000509000000000000" pitchFamily="65" charset="-120"/>
                          <a:cs typeface="+mn-cs"/>
                        </a:rPr>
                        <a:t>/</a:t>
                      </a: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黃衍介</a:t>
                      </a:r>
                    </a:p>
                  </a:txBody>
                  <a:tcPr marL="4763" marR="4763" marT="4763"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tc>
                  <a:txBody>
                    <a:bodyPr/>
                    <a:lstStyle/>
                    <a:p>
                      <a:pPr algn="ctr" fontAlgn="t"/>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光電薄膜轉譯實作計畫</a:t>
                      </a:r>
                    </a:p>
                  </a:txBody>
                  <a:tcPr marL="4763" marR="4763" marT="4763"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tcPr>
                </a:tc>
                <a:extLst>
                  <a:ext uri="{0D108BD9-81ED-4DB2-BD59-A6C34878D82A}">
                    <a16:rowId xmlns:a16="http://schemas.microsoft.com/office/drawing/2014/main" val="1359524373"/>
                  </a:ext>
                </a:extLst>
              </a:tr>
              <a:tr h="284587">
                <a:tc>
                  <a:txBody>
                    <a:bodyPr/>
                    <a:lstStyle/>
                    <a:p>
                      <a:pPr marL="0" lvl="1" algn="l" fontAlgn="ct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微流體產學聯盟</a:t>
                      </a:r>
                      <a:r>
                        <a:rPr lang="en-US" altLang="zh-TW" sz="1600" u="none" strike="noStrike" dirty="0">
                          <a:solidFill>
                            <a:schemeClr val="lt1"/>
                          </a:solidFill>
                          <a:effectLst/>
                          <a:latin typeface="標楷體" panose="03000509000000000000" pitchFamily="65" charset="-120"/>
                          <a:ea typeface="標楷體" panose="03000509000000000000" pitchFamily="65" charset="-120"/>
                          <a:cs typeface="+mn-cs"/>
                        </a:rPr>
                        <a:t>/ </a:t>
                      </a: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饒達仁</a:t>
                      </a:r>
                    </a:p>
                  </a:txBody>
                  <a:tcPr marL="3158" marR="3158" marT="31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solidFill>
                  </a:tcPr>
                </a:tc>
                <a:tc>
                  <a:txBody>
                    <a:bodyPr/>
                    <a:lstStyle/>
                    <a:p>
                      <a:pPr lvl="0" algn="ctr" fontAlgn="t">
                        <a:lnSpc>
                          <a:spcPct val="150000"/>
                        </a:lnSpc>
                      </a:pPr>
                      <a:r>
                        <a:rPr lang="zh-TW" altLang="en-US" sz="1600" u="none" strike="noStrike" dirty="0">
                          <a:effectLst/>
                          <a:latin typeface="標楷體" panose="03000509000000000000" pitchFamily="65" charset="-120"/>
                          <a:ea typeface="標楷體" panose="03000509000000000000" pitchFamily="65" charset="-120"/>
                        </a:rPr>
                        <a:t>微流體技術在生醫產業應用</a:t>
                      </a:r>
                      <a:endParaRPr lang="zh-TW" altLang="en-US" sz="1600" b="0" i="0" u="none" strike="noStrike" dirty="0">
                        <a:solidFill>
                          <a:srgbClr val="000000"/>
                        </a:solidFill>
                        <a:effectLst/>
                        <a:latin typeface="標楷體" panose="03000509000000000000" pitchFamily="65" charset="-120"/>
                        <a:ea typeface="標楷體" panose="03000509000000000000" pitchFamily="65" charset="-120"/>
                      </a:endParaRPr>
                    </a:p>
                  </a:txBody>
                  <a:tcPr marL="3158" marR="3158" marT="3158" marB="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1978033102"/>
                  </a:ext>
                </a:extLst>
              </a:tr>
              <a:tr h="284587">
                <a:tc>
                  <a:txBody>
                    <a:bodyPr/>
                    <a:lstStyle/>
                    <a:p>
                      <a:pPr marL="0" lvl="1" algn="l" fontAlgn="ct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分子醫學 </a:t>
                      </a:r>
                      <a:r>
                        <a:rPr lang="en-US" altLang="zh-TW" sz="1600" u="none" strike="noStrike" dirty="0">
                          <a:solidFill>
                            <a:schemeClr val="lt1"/>
                          </a:solidFill>
                          <a:effectLst/>
                          <a:latin typeface="標楷體" panose="03000509000000000000" pitchFamily="65" charset="-120"/>
                          <a:ea typeface="標楷體" panose="03000509000000000000" pitchFamily="65" charset="-120"/>
                          <a:cs typeface="+mn-cs"/>
                        </a:rPr>
                        <a:t>/</a:t>
                      </a: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張晃猷</a:t>
                      </a:r>
                    </a:p>
                  </a:txBody>
                  <a:tcPr marL="3158" marR="3158" marT="31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solidFill>
                  </a:tcPr>
                </a:tc>
                <a:tc>
                  <a:txBody>
                    <a:bodyPr/>
                    <a:lstStyle/>
                    <a:p>
                      <a:pPr lvl="0" algn="ctr" fontAlgn="t">
                        <a:lnSpc>
                          <a:spcPct val="150000"/>
                        </a:lnSpc>
                      </a:pPr>
                      <a:r>
                        <a:rPr lang="zh-TW" altLang="en-US" sz="1600" u="none" strike="noStrike" dirty="0">
                          <a:effectLst/>
                          <a:latin typeface="標楷體" panose="03000509000000000000" pitchFamily="65" charset="-120"/>
                          <a:ea typeface="標楷體" panose="03000509000000000000" pitchFamily="65" charset="-120"/>
                        </a:rPr>
                        <a:t>開發手持式拉曼平台，用於快速現場分析牛奶中的有害殘留物</a:t>
                      </a:r>
                      <a:endParaRPr lang="zh-TW" altLang="en-US" sz="1600" b="0" i="0" u="none" strike="noStrike" dirty="0">
                        <a:solidFill>
                          <a:srgbClr val="000000"/>
                        </a:solidFill>
                        <a:effectLst/>
                        <a:latin typeface="標楷體" panose="03000509000000000000" pitchFamily="65" charset="-120"/>
                        <a:ea typeface="標楷體" panose="03000509000000000000" pitchFamily="65" charset="-120"/>
                      </a:endParaRPr>
                    </a:p>
                  </a:txBody>
                  <a:tcPr marL="3158" marR="3158" marT="3158" marB="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3884249232"/>
                  </a:ext>
                </a:extLst>
              </a:tr>
              <a:tr h="284587">
                <a:tc>
                  <a:txBody>
                    <a:bodyPr/>
                    <a:lstStyle/>
                    <a:p>
                      <a:pPr marL="0" lvl="1" algn="l" fontAlgn="ct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醫工所 </a:t>
                      </a:r>
                      <a:r>
                        <a:rPr lang="en-US" altLang="zh-TW" sz="1600" u="none" strike="noStrike" dirty="0">
                          <a:solidFill>
                            <a:schemeClr val="lt1"/>
                          </a:solidFill>
                          <a:effectLst/>
                          <a:latin typeface="標楷體" panose="03000509000000000000" pitchFamily="65" charset="-120"/>
                          <a:ea typeface="標楷體" panose="03000509000000000000" pitchFamily="65" charset="-120"/>
                          <a:cs typeface="+mn-cs"/>
                        </a:rPr>
                        <a:t>/</a:t>
                      </a: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林宗宏</a:t>
                      </a:r>
                    </a:p>
                  </a:txBody>
                  <a:tcPr marL="3158" marR="3158" marT="31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solidFill>
                  </a:tcPr>
                </a:tc>
                <a:tc>
                  <a:txBody>
                    <a:bodyPr/>
                    <a:lstStyle/>
                    <a:p>
                      <a:pPr lvl="0" algn="ctr" fontAlgn="t">
                        <a:lnSpc>
                          <a:spcPct val="150000"/>
                        </a:lnSpc>
                      </a:pPr>
                      <a:r>
                        <a:rPr lang="zh-TW" altLang="en-US" sz="1600" u="none" strike="noStrike" dirty="0">
                          <a:effectLst/>
                          <a:latin typeface="標楷體" panose="03000509000000000000" pitchFamily="65" charset="-120"/>
                          <a:ea typeface="標楷體" panose="03000509000000000000" pitchFamily="65" charset="-120"/>
                        </a:rPr>
                        <a:t>多個高效能元件嵌入鞋墊中或直接製作於襪子上，形成感測器陣列</a:t>
                      </a:r>
                      <a:endParaRPr lang="zh-TW" altLang="en-US" sz="1600" b="0" i="0" u="none" strike="noStrike" dirty="0">
                        <a:solidFill>
                          <a:srgbClr val="000000"/>
                        </a:solidFill>
                        <a:effectLst/>
                        <a:latin typeface="標楷體" panose="03000509000000000000" pitchFamily="65" charset="-120"/>
                        <a:ea typeface="標楷體" panose="03000509000000000000" pitchFamily="65" charset="-120"/>
                      </a:endParaRPr>
                    </a:p>
                  </a:txBody>
                  <a:tcPr marL="3158" marR="3158" marT="3158" marB="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60904264"/>
                  </a:ext>
                </a:extLst>
              </a:tr>
              <a:tr h="284587">
                <a:tc>
                  <a:txBody>
                    <a:bodyPr/>
                    <a:lstStyle/>
                    <a:p>
                      <a:pPr marL="0" lvl="1" algn="l" fontAlgn="ct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動機系 </a:t>
                      </a:r>
                      <a:r>
                        <a:rPr lang="en-US" altLang="zh-TW" sz="1600" u="none" strike="noStrike" dirty="0">
                          <a:solidFill>
                            <a:schemeClr val="lt1"/>
                          </a:solidFill>
                          <a:effectLst/>
                          <a:latin typeface="標楷體" panose="03000509000000000000" pitchFamily="65" charset="-120"/>
                          <a:ea typeface="標楷體" panose="03000509000000000000" pitchFamily="65" charset="-120"/>
                          <a:cs typeface="+mn-cs"/>
                        </a:rPr>
                        <a:t>/</a:t>
                      </a: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洪健中</a:t>
                      </a:r>
                    </a:p>
                  </a:txBody>
                  <a:tcPr marL="3158" marR="3158" marT="31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solidFill>
                  </a:tcPr>
                </a:tc>
                <a:tc>
                  <a:txBody>
                    <a:bodyPr/>
                    <a:lstStyle/>
                    <a:p>
                      <a:pPr lvl="0" algn="ctr" fontAlgn="t">
                        <a:lnSpc>
                          <a:spcPct val="150000"/>
                        </a:lnSpc>
                      </a:pPr>
                      <a:r>
                        <a:rPr lang="zh-TW" altLang="en-US" sz="1600" u="none" strike="noStrike" dirty="0">
                          <a:effectLst/>
                          <a:latin typeface="標楷體" panose="03000509000000000000" pitchFamily="65" charset="-120"/>
                          <a:ea typeface="標楷體" panose="03000509000000000000" pitchFamily="65" charset="-120"/>
                        </a:rPr>
                        <a:t>體外檢測晶片推動商品化與品質管制</a:t>
                      </a:r>
                      <a:endParaRPr lang="zh-TW" altLang="en-US" sz="1600" b="0" i="0" u="none" strike="noStrike" dirty="0">
                        <a:solidFill>
                          <a:srgbClr val="000000"/>
                        </a:solidFill>
                        <a:effectLst/>
                        <a:latin typeface="標楷體" panose="03000509000000000000" pitchFamily="65" charset="-120"/>
                        <a:ea typeface="標楷體" panose="03000509000000000000" pitchFamily="65" charset="-120"/>
                      </a:endParaRPr>
                    </a:p>
                  </a:txBody>
                  <a:tcPr marL="3158" marR="3158" marT="3158" marB="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3720610146"/>
                  </a:ext>
                </a:extLst>
              </a:tr>
              <a:tr h="284587">
                <a:tc>
                  <a:txBody>
                    <a:bodyPr/>
                    <a:lstStyle/>
                    <a:p>
                      <a:pPr marL="0" lvl="1" algn="l" fontAlgn="ct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奈微所 </a:t>
                      </a:r>
                      <a:r>
                        <a:rPr lang="en-US" altLang="zh-TW" sz="1600" u="none" strike="noStrike" dirty="0">
                          <a:solidFill>
                            <a:schemeClr val="lt1"/>
                          </a:solidFill>
                          <a:effectLst/>
                          <a:latin typeface="標楷體" panose="03000509000000000000" pitchFamily="65" charset="-120"/>
                          <a:ea typeface="標楷體" panose="03000509000000000000" pitchFamily="65" charset="-120"/>
                          <a:cs typeface="+mn-cs"/>
                        </a:rPr>
                        <a:t>/</a:t>
                      </a: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王玉麟</a:t>
                      </a:r>
                    </a:p>
                  </a:txBody>
                  <a:tcPr marL="3158" marR="3158" marT="31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solidFill>
                  </a:tcPr>
                </a:tc>
                <a:tc>
                  <a:txBody>
                    <a:bodyPr/>
                    <a:lstStyle/>
                    <a:p>
                      <a:pPr lvl="0" algn="ctr" fontAlgn="t">
                        <a:lnSpc>
                          <a:spcPct val="150000"/>
                        </a:lnSpc>
                      </a:pPr>
                      <a:r>
                        <a:rPr lang="zh-TW" altLang="en-US" sz="1600" u="none" strike="noStrike" dirty="0">
                          <a:effectLst/>
                          <a:latin typeface="標楷體" panose="03000509000000000000" pitchFamily="65" charset="-120"/>
                          <a:ea typeface="標楷體" panose="03000509000000000000" pitchFamily="65" charset="-120"/>
                        </a:rPr>
                        <a:t>透過循環 </a:t>
                      </a:r>
                      <a:r>
                        <a:rPr lang="en-US" sz="1600" u="none" strike="noStrike" dirty="0" err="1">
                          <a:effectLst/>
                          <a:latin typeface="標楷體" panose="03000509000000000000" pitchFamily="65" charset="-120"/>
                          <a:ea typeface="標楷體" panose="03000509000000000000" pitchFamily="65" charset="-120"/>
                        </a:rPr>
                        <a:t>miRNA</a:t>
                      </a:r>
                      <a:r>
                        <a:rPr lang="en-US" sz="1600" u="none" strike="noStrike" dirty="0">
                          <a:effectLst/>
                          <a:latin typeface="標楷體" panose="03000509000000000000" pitchFamily="65" charset="-120"/>
                          <a:ea typeface="標楷體" panose="03000509000000000000" pitchFamily="65" charset="-120"/>
                        </a:rPr>
                        <a:t> (circulating microRNA)</a:t>
                      </a:r>
                      <a:r>
                        <a:rPr lang="zh-TW" altLang="en-US" sz="1600" u="none" strike="noStrike" dirty="0">
                          <a:effectLst/>
                          <a:latin typeface="標楷體" panose="03000509000000000000" pitchFamily="65" charset="-120"/>
                          <a:ea typeface="標楷體" panose="03000509000000000000" pitchFamily="65" charset="-120"/>
                        </a:rPr>
                        <a:t>做為早期癌症篩檢的標的</a:t>
                      </a:r>
                      <a:endParaRPr lang="zh-TW" altLang="en-US" sz="1600" b="0" i="0" u="none" strike="noStrike" dirty="0">
                        <a:solidFill>
                          <a:srgbClr val="000000"/>
                        </a:solidFill>
                        <a:effectLst/>
                        <a:latin typeface="標楷體" panose="03000509000000000000" pitchFamily="65" charset="-120"/>
                        <a:ea typeface="標楷體" panose="03000509000000000000" pitchFamily="65" charset="-120"/>
                      </a:endParaRPr>
                    </a:p>
                  </a:txBody>
                  <a:tcPr marL="3158" marR="3158" marT="3158" marB="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1664181218"/>
                  </a:ext>
                </a:extLst>
              </a:tr>
              <a:tr h="284587">
                <a:tc>
                  <a:txBody>
                    <a:bodyPr/>
                    <a:lstStyle/>
                    <a:p>
                      <a:pPr marL="0" lvl="1" algn="l" fontAlgn="ct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化工系 </a:t>
                      </a:r>
                      <a:r>
                        <a:rPr lang="en-US" altLang="zh-TW" sz="1600" u="none" strike="noStrike" dirty="0">
                          <a:solidFill>
                            <a:schemeClr val="lt1"/>
                          </a:solidFill>
                          <a:effectLst/>
                          <a:latin typeface="標楷體" panose="03000509000000000000" pitchFamily="65" charset="-120"/>
                          <a:ea typeface="標楷體" panose="03000509000000000000" pitchFamily="65" charset="-120"/>
                          <a:cs typeface="+mn-cs"/>
                        </a:rPr>
                        <a:t>/</a:t>
                      </a: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王潔</a:t>
                      </a:r>
                    </a:p>
                  </a:txBody>
                  <a:tcPr marL="3158" marR="3158" marT="3158"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solidFill>
                  </a:tcPr>
                </a:tc>
                <a:tc>
                  <a:txBody>
                    <a:bodyPr/>
                    <a:lstStyle/>
                    <a:p>
                      <a:pPr lvl="0" algn="ctr" fontAlgn="t">
                        <a:lnSpc>
                          <a:spcPct val="150000"/>
                        </a:lnSpc>
                      </a:pPr>
                      <a:r>
                        <a:rPr lang="zh-TW" altLang="en-US" sz="1600" u="none" strike="noStrike" dirty="0">
                          <a:effectLst/>
                          <a:latin typeface="標楷體" panose="03000509000000000000" pitchFamily="65" charset="-120"/>
                          <a:ea typeface="標楷體" panose="03000509000000000000" pitchFamily="65" charset="-120"/>
                        </a:rPr>
                        <a:t>利用生物可降解高分子製被微粒，應用於化妝品及清潔用品以取代被禁用塑膠柔珠</a:t>
                      </a:r>
                      <a:endParaRPr lang="zh-TW" altLang="en-US" sz="1600" b="0" i="0" u="none" strike="noStrike" dirty="0">
                        <a:solidFill>
                          <a:srgbClr val="000000"/>
                        </a:solidFill>
                        <a:effectLst/>
                        <a:latin typeface="標楷體" panose="03000509000000000000" pitchFamily="65" charset="-120"/>
                        <a:ea typeface="標楷體" panose="03000509000000000000" pitchFamily="65" charset="-120"/>
                      </a:endParaRPr>
                    </a:p>
                  </a:txBody>
                  <a:tcPr marL="3158" marR="3158" marT="3158" marB="0">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346700967"/>
                  </a:ext>
                </a:extLst>
              </a:tr>
              <a:tr h="284587">
                <a:tc>
                  <a:txBody>
                    <a:bodyPr/>
                    <a:lstStyle/>
                    <a:p>
                      <a:pPr algn="l" fontAlgn="ctr"/>
                      <a:r>
                        <a:rPr lang="zh-TW" altLang="en-US" sz="1600" u="none" strike="noStrike" dirty="0">
                          <a:effectLst/>
                          <a:latin typeface="標楷體" panose="03000509000000000000" pitchFamily="65" charset="-120"/>
                          <a:ea typeface="標楷體" panose="03000509000000000000" pitchFamily="65" charset="-120"/>
                        </a:rPr>
                        <a:t>材料系 </a:t>
                      </a:r>
                      <a:r>
                        <a:rPr lang="en-US" altLang="zh-TW" sz="1600" u="none" strike="noStrike" dirty="0">
                          <a:effectLst/>
                          <a:latin typeface="標楷體" panose="03000509000000000000" pitchFamily="65" charset="-120"/>
                          <a:ea typeface="標楷體" panose="03000509000000000000" pitchFamily="65" charset="-120"/>
                        </a:rPr>
                        <a:t>/</a:t>
                      </a:r>
                      <a:r>
                        <a:rPr lang="zh-TW" altLang="en-US" sz="1600" u="none" strike="noStrike" dirty="0">
                          <a:effectLst/>
                          <a:latin typeface="標楷體" panose="03000509000000000000" pitchFamily="65" charset="-120"/>
                          <a:ea typeface="標楷體" panose="03000509000000000000" pitchFamily="65" charset="-120"/>
                        </a:rPr>
                        <a:t>周卓煇</a:t>
                      </a:r>
                      <a:endParaRPr lang="zh-TW" altLang="en-US" sz="1600" b="0" i="0" u="none" strike="noStrike" dirty="0">
                        <a:solidFill>
                          <a:srgbClr val="000000"/>
                        </a:solidFill>
                        <a:effectLst/>
                        <a:latin typeface="標楷體" panose="03000509000000000000" pitchFamily="65" charset="-120"/>
                        <a:ea typeface="標楷體" panose="03000509000000000000" pitchFamily="65" charset="-120"/>
                      </a:endParaRPr>
                    </a:p>
                  </a:txBody>
                  <a:tcPr marL="4763" marR="4763" marT="4763"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solidFill>
                  </a:tcPr>
                </a:tc>
                <a:tc>
                  <a:txBody>
                    <a:bodyPr/>
                    <a:lstStyle/>
                    <a:p>
                      <a:pPr lvl="1" algn="ctr" fontAlgn="t"/>
                      <a:r>
                        <a:rPr lang="zh-TW" altLang="en-US" sz="1600" u="none" strike="noStrike" dirty="0">
                          <a:effectLst/>
                          <a:latin typeface="標楷體" panose="03000509000000000000" pitchFamily="65" charset="-120"/>
                          <a:ea typeface="標楷體" panose="03000509000000000000" pitchFamily="65" charset="-120"/>
                        </a:rPr>
                        <a:t>類自然光</a:t>
                      </a:r>
                      <a:r>
                        <a:rPr lang="en-US" sz="1600" u="none" strike="noStrike" dirty="0">
                          <a:effectLst/>
                          <a:latin typeface="標楷體" panose="03000509000000000000" pitchFamily="65" charset="-120"/>
                          <a:ea typeface="標楷體" panose="03000509000000000000" pitchFamily="65" charset="-120"/>
                        </a:rPr>
                        <a:t>OLED </a:t>
                      </a:r>
                      <a:r>
                        <a:rPr lang="zh-TW" altLang="en-US" sz="1600" u="none" strike="noStrike" dirty="0">
                          <a:effectLst/>
                          <a:latin typeface="標楷體" panose="03000509000000000000" pitchFamily="65" charset="-120"/>
                          <a:ea typeface="標楷體" panose="03000509000000000000" pitchFamily="65" charset="-120"/>
                        </a:rPr>
                        <a:t>照明光源</a:t>
                      </a:r>
                      <a:endParaRPr lang="zh-TW" altLang="en-US" sz="1600" b="0" i="0" u="none" strike="noStrike" dirty="0">
                        <a:solidFill>
                          <a:srgbClr val="000000"/>
                        </a:solidFill>
                        <a:effectLst/>
                        <a:latin typeface="標楷體" panose="03000509000000000000" pitchFamily="65" charset="-120"/>
                        <a:ea typeface="標楷體" panose="03000509000000000000" pitchFamily="65" charset="-120"/>
                      </a:endParaRPr>
                    </a:p>
                  </a:txBody>
                  <a:tcPr marL="4763" marR="4763" marT="4763"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1007691366"/>
                  </a:ext>
                </a:extLst>
              </a:tr>
              <a:tr h="284587">
                <a:tc>
                  <a:txBody>
                    <a:bodyPr/>
                    <a:lstStyle/>
                    <a:p>
                      <a:pPr algn="l" fontAlgn="ctr"/>
                      <a:r>
                        <a:rPr lang="zh-TW" altLang="en-US" sz="1600" u="none" strike="noStrike" dirty="0">
                          <a:effectLst/>
                          <a:latin typeface="標楷體" panose="03000509000000000000" pitchFamily="65" charset="-120"/>
                          <a:ea typeface="標楷體" panose="03000509000000000000" pitchFamily="65" charset="-120"/>
                        </a:rPr>
                        <a:t>動機系 </a:t>
                      </a:r>
                      <a:r>
                        <a:rPr lang="en-US" altLang="zh-TW" sz="1600" u="none" strike="noStrike" dirty="0">
                          <a:effectLst/>
                          <a:latin typeface="標楷體" panose="03000509000000000000" pitchFamily="65" charset="-120"/>
                          <a:ea typeface="標楷體" panose="03000509000000000000" pitchFamily="65" charset="-120"/>
                        </a:rPr>
                        <a:t>/</a:t>
                      </a:r>
                      <a:r>
                        <a:rPr lang="zh-TW" altLang="en-US" sz="1600" u="none" strike="noStrike" dirty="0">
                          <a:effectLst/>
                          <a:latin typeface="標楷體" panose="03000509000000000000" pitchFamily="65" charset="-120"/>
                          <a:ea typeface="標楷體" panose="03000509000000000000" pitchFamily="65" charset="-120"/>
                        </a:rPr>
                        <a:t>蔡宏營</a:t>
                      </a:r>
                      <a:endParaRPr lang="zh-TW" altLang="en-US" sz="1600" b="0" i="0" u="none" strike="noStrike" dirty="0">
                        <a:solidFill>
                          <a:srgbClr val="000000"/>
                        </a:solidFill>
                        <a:effectLst/>
                        <a:latin typeface="標楷體" panose="03000509000000000000" pitchFamily="65" charset="-120"/>
                        <a:ea typeface="標楷體" panose="03000509000000000000" pitchFamily="65" charset="-120"/>
                      </a:endParaRPr>
                    </a:p>
                  </a:txBody>
                  <a:tcPr marL="4763" marR="4763" marT="4763"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solidFill>
                  </a:tcPr>
                </a:tc>
                <a:tc>
                  <a:txBody>
                    <a:bodyPr/>
                    <a:lstStyle/>
                    <a:p>
                      <a:pPr algn="ctr" fontAlgn="t"/>
                      <a:r>
                        <a:rPr lang="zh-TW" altLang="en-US" sz="1600" u="none" strike="noStrike" dirty="0">
                          <a:effectLst/>
                          <a:latin typeface="標楷體" panose="03000509000000000000" pitchFamily="65" charset="-120"/>
                          <a:ea typeface="標楷體" panose="03000509000000000000" pitchFamily="65" charset="-120"/>
                        </a:rPr>
                        <a:t>動力機械工程轉譯實作</a:t>
                      </a:r>
                      <a:endParaRPr lang="zh-TW" altLang="en-US" sz="1600" b="0" i="0" u="none" strike="noStrike" dirty="0">
                        <a:solidFill>
                          <a:srgbClr val="000000"/>
                        </a:solidFill>
                        <a:effectLst/>
                        <a:latin typeface="標楷體" panose="03000509000000000000" pitchFamily="65" charset="-120"/>
                        <a:ea typeface="標楷體" panose="03000509000000000000" pitchFamily="65" charset="-120"/>
                      </a:endParaRPr>
                    </a:p>
                  </a:txBody>
                  <a:tcPr marL="4763" marR="4763" marT="4763"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3588278732"/>
                  </a:ext>
                </a:extLst>
              </a:tr>
              <a:tr h="284587">
                <a:tc>
                  <a:txBody>
                    <a:bodyPr/>
                    <a:lstStyle/>
                    <a:p>
                      <a:pPr algn="l" fontAlgn="ctr"/>
                      <a:r>
                        <a:rPr lang="zh-TW" altLang="en-US" sz="1600" u="none" strike="noStrike" dirty="0">
                          <a:effectLst/>
                          <a:latin typeface="標楷體" panose="03000509000000000000" pitchFamily="65" charset="-120"/>
                          <a:ea typeface="標楷體" panose="03000509000000000000" pitchFamily="65" charset="-120"/>
                        </a:rPr>
                        <a:t>材料系 </a:t>
                      </a:r>
                      <a:r>
                        <a:rPr lang="en-US" altLang="zh-TW" sz="1600" u="none" strike="noStrike" dirty="0">
                          <a:effectLst/>
                          <a:latin typeface="標楷體" panose="03000509000000000000" pitchFamily="65" charset="-120"/>
                          <a:ea typeface="標楷體" panose="03000509000000000000" pitchFamily="65" charset="-120"/>
                        </a:rPr>
                        <a:t>/</a:t>
                      </a:r>
                      <a:r>
                        <a:rPr lang="zh-TW" altLang="en-US" sz="1600" u="none" strike="noStrike" dirty="0">
                          <a:effectLst/>
                          <a:latin typeface="標楷體" panose="03000509000000000000" pitchFamily="65" charset="-120"/>
                          <a:ea typeface="標楷體" panose="03000509000000000000" pitchFamily="65" charset="-120"/>
                        </a:rPr>
                        <a:t>陳學仕</a:t>
                      </a:r>
                      <a:endParaRPr lang="zh-TW" altLang="en-US" sz="1600" b="0" i="0" u="none" strike="noStrike" dirty="0">
                        <a:solidFill>
                          <a:srgbClr val="000000"/>
                        </a:solidFill>
                        <a:effectLst/>
                        <a:latin typeface="標楷體" panose="03000509000000000000" pitchFamily="65" charset="-120"/>
                        <a:ea typeface="標楷體" panose="03000509000000000000" pitchFamily="65" charset="-120"/>
                      </a:endParaRPr>
                    </a:p>
                  </a:txBody>
                  <a:tcPr marL="4763" marR="4763" marT="4763"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solidFill>
                  </a:tcPr>
                </a:tc>
                <a:tc>
                  <a:txBody>
                    <a:bodyPr/>
                    <a:lstStyle/>
                    <a:p>
                      <a:pPr algn="ctr" fontAlgn="t"/>
                      <a:r>
                        <a:rPr lang="zh-TW" altLang="en-US" sz="1600" u="none" strike="noStrike" dirty="0">
                          <a:effectLst/>
                          <a:latin typeface="標楷體" panose="03000509000000000000" pitchFamily="65" charset="-120"/>
                          <a:ea typeface="標楷體" panose="03000509000000000000" pitchFamily="65" charset="-120"/>
                        </a:rPr>
                        <a:t>國立清華大學量子點材料應用技術產學聯盟</a:t>
                      </a:r>
                      <a:endParaRPr lang="zh-TW" altLang="en-US" sz="1600" b="0" i="0" u="none" strike="noStrike" dirty="0">
                        <a:solidFill>
                          <a:srgbClr val="000000"/>
                        </a:solidFill>
                        <a:effectLst/>
                        <a:latin typeface="標楷體" panose="03000509000000000000" pitchFamily="65" charset="-120"/>
                        <a:ea typeface="標楷體" panose="03000509000000000000" pitchFamily="65" charset="-120"/>
                      </a:endParaRPr>
                    </a:p>
                  </a:txBody>
                  <a:tcPr marL="4763" marR="4763" marT="4763"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2019577665"/>
                  </a:ext>
                </a:extLst>
              </a:tr>
              <a:tr h="284587">
                <a:tc>
                  <a:txBody>
                    <a:bodyPr/>
                    <a:lstStyle/>
                    <a:p>
                      <a:pPr algn="l" fontAlgn="ctr"/>
                      <a:r>
                        <a:rPr lang="zh-TW" altLang="en-US" sz="1600" u="none" strike="noStrike" dirty="0">
                          <a:effectLst/>
                          <a:latin typeface="標楷體" panose="03000509000000000000" pitchFamily="65" charset="-120"/>
                          <a:ea typeface="標楷體" panose="03000509000000000000" pitchFamily="65" charset="-120"/>
                        </a:rPr>
                        <a:t>能環中心 </a:t>
                      </a:r>
                      <a:r>
                        <a:rPr lang="en-US" altLang="zh-TW" sz="1600" u="none" strike="noStrike" dirty="0">
                          <a:effectLst/>
                          <a:latin typeface="標楷體" panose="03000509000000000000" pitchFamily="65" charset="-120"/>
                          <a:ea typeface="標楷體" panose="03000509000000000000" pitchFamily="65" charset="-120"/>
                        </a:rPr>
                        <a:t>/</a:t>
                      </a:r>
                      <a:r>
                        <a:rPr lang="zh-TW" altLang="en-US" sz="1600" u="none" strike="noStrike" dirty="0">
                          <a:effectLst/>
                          <a:latin typeface="標楷體" panose="03000509000000000000" pitchFamily="65" charset="-120"/>
                          <a:ea typeface="標楷體" panose="03000509000000000000" pitchFamily="65" charset="-120"/>
                        </a:rPr>
                        <a:t>鄭西顯</a:t>
                      </a:r>
                      <a:endParaRPr lang="zh-TW" altLang="en-US" sz="1600" b="0" i="0" u="none" strike="noStrike" dirty="0">
                        <a:solidFill>
                          <a:srgbClr val="000000"/>
                        </a:solidFill>
                        <a:effectLst/>
                        <a:latin typeface="標楷體" panose="03000509000000000000" pitchFamily="65" charset="-120"/>
                        <a:ea typeface="標楷體" panose="03000509000000000000" pitchFamily="65" charset="-120"/>
                      </a:endParaRPr>
                    </a:p>
                  </a:txBody>
                  <a:tcPr marL="4763" marR="4763" marT="4763"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solidFill>
                  </a:tcPr>
                </a:tc>
                <a:tc>
                  <a:txBody>
                    <a:bodyPr/>
                    <a:lstStyle/>
                    <a:p>
                      <a:pPr algn="ctr" fontAlgn="t"/>
                      <a:r>
                        <a:rPr lang="zh-TW" altLang="en-US" sz="1600" u="none" strike="noStrike" dirty="0">
                          <a:effectLst/>
                          <a:latin typeface="標楷體" panose="03000509000000000000" pitchFamily="65" charset="-120"/>
                          <a:ea typeface="標楷體" panose="03000509000000000000" pitchFamily="65" charset="-120"/>
                        </a:rPr>
                        <a:t>化工製程大數據及智慧生產技術開發與推廣</a:t>
                      </a:r>
                      <a:endParaRPr lang="zh-TW" altLang="en-US" sz="1600" b="0" i="0" u="none" strike="noStrike" dirty="0">
                        <a:solidFill>
                          <a:srgbClr val="000000"/>
                        </a:solidFill>
                        <a:effectLst/>
                        <a:latin typeface="標楷體" panose="03000509000000000000" pitchFamily="65" charset="-120"/>
                        <a:ea typeface="標楷體" panose="03000509000000000000" pitchFamily="65" charset="-120"/>
                      </a:endParaRPr>
                    </a:p>
                  </a:txBody>
                  <a:tcPr marL="4763" marR="4763" marT="4763"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3075242954"/>
                  </a:ext>
                </a:extLst>
              </a:tr>
              <a:tr h="284587">
                <a:tc>
                  <a:txBody>
                    <a:bodyPr/>
                    <a:lstStyle/>
                    <a:p>
                      <a:pPr algn="l" fontAlgn="ctr"/>
                      <a:r>
                        <a:rPr lang="zh-TW" altLang="en-US" sz="1600" u="none" strike="noStrike" dirty="0">
                          <a:effectLst/>
                          <a:latin typeface="標楷體" panose="03000509000000000000" pitchFamily="65" charset="-120"/>
                          <a:ea typeface="標楷體" panose="03000509000000000000" pitchFamily="65" charset="-120"/>
                        </a:rPr>
                        <a:t>工科系 </a:t>
                      </a:r>
                      <a:r>
                        <a:rPr lang="en-US" altLang="zh-TW" sz="1600" u="none" strike="noStrike" dirty="0">
                          <a:effectLst/>
                          <a:latin typeface="標楷體" panose="03000509000000000000" pitchFamily="65" charset="-120"/>
                          <a:ea typeface="標楷體" panose="03000509000000000000" pitchFamily="65" charset="-120"/>
                        </a:rPr>
                        <a:t>/</a:t>
                      </a:r>
                      <a:r>
                        <a:rPr lang="zh-TW" altLang="en-US" sz="1600" u="none" strike="noStrike" dirty="0">
                          <a:effectLst/>
                          <a:latin typeface="標楷體" panose="03000509000000000000" pitchFamily="65" charset="-120"/>
                          <a:ea typeface="標楷體" panose="03000509000000000000" pitchFamily="65" charset="-120"/>
                        </a:rPr>
                        <a:t>林唯耕</a:t>
                      </a:r>
                      <a:endParaRPr lang="zh-TW" altLang="en-US" sz="1600" b="0" i="0" u="none" strike="noStrike" dirty="0">
                        <a:solidFill>
                          <a:srgbClr val="000000"/>
                        </a:solidFill>
                        <a:effectLst/>
                        <a:latin typeface="標楷體" panose="03000509000000000000" pitchFamily="65" charset="-120"/>
                        <a:ea typeface="標楷體" panose="03000509000000000000" pitchFamily="65" charset="-120"/>
                      </a:endParaRPr>
                    </a:p>
                  </a:txBody>
                  <a:tcPr marL="4763" marR="4763" marT="4763"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solidFill>
                  </a:tcPr>
                </a:tc>
                <a:tc>
                  <a:txBody>
                    <a:bodyPr/>
                    <a:lstStyle/>
                    <a:p>
                      <a:pPr algn="ctr" fontAlgn="t"/>
                      <a:r>
                        <a:rPr lang="zh-TW" altLang="en-US" sz="1600" u="none" strike="noStrike" dirty="0">
                          <a:effectLst/>
                          <a:latin typeface="標楷體" panose="03000509000000000000" pitchFamily="65" charset="-120"/>
                          <a:ea typeface="標楷體" panose="03000509000000000000" pitchFamily="65" charset="-120"/>
                        </a:rPr>
                        <a:t>國立清華大學熱管理暨節能產學技術聯盟</a:t>
                      </a:r>
                      <a:endParaRPr lang="zh-TW" altLang="en-US" sz="1600" b="0" i="0" u="none" strike="noStrike" dirty="0">
                        <a:solidFill>
                          <a:srgbClr val="000000"/>
                        </a:solidFill>
                        <a:effectLst/>
                        <a:latin typeface="標楷體" panose="03000509000000000000" pitchFamily="65" charset="-120"/>
                        <a:ea typeface="標楷體" panose="03000509000000000000" pitchFamily="65" charset="-120"/>
                      </a:endParaRPr>
                    </a:p>
                  </a:txBody>
                  <a:tcPr marL="4763" marR="4763" marT="4763" marB="0" anchor="ctr">
                    <a:lnL w="12700" cap="flat" cmpd="sng" algn="ctr">
                      <a:solidFill>
                        <a:schemeClr val="bg1">
                          <a:lumMod val="95000"/>
                        </a:schemeClr>
                      </a:solidFill>
                      <a:prstDash val="solid"/>
                      <a:round/>
                      <a:headEnd type="none" w="med" len="med"/>
                      <a:tailEnd type="none" w="med" len="med"/>
                    </a:lnL>
                    <a:lnR w="12700" cap="flat" cmpd="sng" algn="ctr">
                      <a:solidFill>
                        <a:schemeClr val="bg1">
                          <a:lumMod val="95000"/>
                        </a:schemeClr>
                      </a:solidFill>
                      <a:prstDash val="solid"/>
                      <a:round/>
                      <a:headEnd type="none" w="med" len="med"/>
                      <a:tailEnd type="none" w="med" len="med"/>
                    </a:lnR>
                    <a:lnT w="12700" cap="flat" cmpd="sng" algn="ctr">
                      <a:solidFill>
                        <a:schemeClr val="bg1">
                          <a:lumMod val="95000"/>
                        </a:schemeClr>
                      </a:solidFill>
                      <a:prstDash val="solid"/>
                      <a:round/>
                      <a:headEnd type="none" w="med" len="med"/>
                      <a:tailEnd type="none" w="med" len="med"/>
                    </a:lnT>
                    <a:lnB w="12700" cap="flat" cmpd="sng" algn="ctr">
                      <a:solidFill>
                        <a:schemeClr val="bg1">
                          <a:lumMod val="95000"/>
                        </a:schemeClr>
                      </a:solidFill>
                      <a:prstDash val="solid"/>
                      <a:round/>
                      <a:headEnd type="none" w="med" len="med"/>
                      <a:tailEnd type="none" w="med" len="med"/>
                    </a:lnB>
                    <a:solidFill>
                      <a:schemeClr val="accent6"/>
                    </a:solidFill>
                  </a:tcPr>
                </a:tc>
                <a:extLst>
                  <a:ext uri="{0D108BD9-81ED-4DB2-BD59-A6C34878D82A}">
                    <a16:rowId xmlns:a16="http://schemas.microsoft.com/office/drawing/2014/main" val="449246325"/>
                  </a:ext>
                </a:extLst>
              </a:tr>
            </a:tbl>
          </a:graphicData>
        </a:graphic>
      </p:graphicFrame>
      <p:sp>
        <p:nvSpPr>
          <p:cNvPr id="10" name="投影片編號版面配置區 2">
            <a:extLst>
              <a:ext uri="{FF2B5EF4-FFF2-40B4-BE49-F238E27FC236}">
                <a16:creationId xmlns:a16="http://schemas.microsoft.com/office/drawing/2014/main" id="{A92B65F4-2FBC-4677-98AC-5A95065220AE}"/>
              </a:ext>
            </a:extLst>
          </p:cNvPr>
          <p:cNvSpPr txBox="1">
            <a:spLocks/>
          </p:cNvSpPr>
          <p:nvPr/>
        </p:nvSpPr>
        <p:spPr>
          <a:xfrm>
            <a:off x="11506200" y="6400800"/>
            <a:ext cx="299720" cy="184666"/>
          </a:xfrm>
          <a:prstGeom prst="rect">
            <a:avLst/>
          </a:prstGeom>
        </p:spPr>
        <p:txBody>
          <a:bodyPr wrap="square" lIns="0" tIns="0" rIns="0" bIns="0">
            <a:spAutoFit/>
          </a:bodyPr>
          <a:lstStyle>
            <a:defPPr>
              <a:defRPr lang="zh-TW"/>
            </a:defPPr>
            <a:lvl1pPr marL="0" algn="l" defTabSz="914400" rtl="0" eaLnBrk="1" latinLnBrk="0" hangingPunct="1">
              <a:defRPr sz="1200" b="0" i="0" kern="1200">
                <a:solidFill>
                  <a:srgbClr val="8A8A8A"/>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a:latin typeface="標楷體" panose="03000509000000000000" pitchFamily="65" charset="-120"/>
                <a:ea typeface="標楷體" panose="03000509000000000000" pitchFamily="65" charset="-120"/>
              </a:rPr>
              <a:t>15</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032810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a:spLocks noGrp="1"/>
          </p:cNvSpPr>
          <p:nvPr>
            <p:ph type="title"/>
          </p:nvPr>
        </p:nvSpPr>
        <p:spPr>
          <a:xfrm>
            <a:off x="1600200" y="411757"/>
            <a:ext cx="9144000" cy="584716"/>
          </a:xfrm>
        </p:spPr>
        <p:txBody>
          <a:bodyPr>
            <a:noAutofit/>
          </a:bodyPr>
          <a:lstStyle/>
          <a:p>
            <a:pPr algn="ctr"/>
            <a:r>
              <a:rPr lang="zh-TW" altLang="en-US" sz="3600" b="1" dirty="0">
                <a:latin typeface="標楷體" panose="03000509000000000000" pitchFamily="65" charset="-120"/>
                <a:ea typeface="標楷體" panose="03000509000000000000" pitchFamily="65" charset="-120"/>
              </a:rPr>
              <a:t>技術快速商品化</a:t>
            </a:r>
            <a:r>
              <a:rPr lang="en-US" altLang="zh-TW" sz="3600" b="1" dirty="0">
                <a:latin typeface="標楷體" panose="03000509000000000000" pitchFamily="65" charset="-120"/>
                <a:ea typeface="標楷體" panose="03000509000000000000" pitchFamily="65" charset="-120"/>
              </a:rPr>
              <a:t>/GLORIA</a:t>
            </a:r>
            <a:r>
              <a:rPr lang="zh-TW" altLang="en-US" sz="3600" b="1" dirty="0">
                <a:latin typeface="標楷體" panose="03000509000000000000" pitchFamily="65" charset="-120"/>
                <a:ea typeface="標楷體" panose="03000509000000000000" pitchFamily="65" charset="-120"/>
              </a:rPr>
              <a:t>工程轉譯計畫 </a:t>
            </a:r>
            <a:r>
              <a:rPr lang="en-US" altLang="zh-TW" sz="3600" b="1" dirty="0">
                <a:latin typeface="標楷體" panose="03000509000000000000" pitchFamily="65" charset="-120"/>
                <a:ea typeface="標楷體" panose="03000509000000000000" pitchFamily="65" charset="-120"/>
              </a:rPr>
              <a:t>2/2</a:t>
            </a:r>
            <a:endParaRPr lang="zh-TW" altLang="en-US" sz="3600" b="1" dirty="0">
              <a:latin typeface="標楷體" panose="03000509000000000000" pitchFamily="65" charset="-120"/>
              <a:ea typeface="標楷體" panose="03000509000000000000" pitchFamily="65" charset="-120"/>
            </a:endParaRPr>
          </a:p>
        </p:txBody>
      </p:sp>
      <p:graphicFrame>
        <p:nvGraphicFramePr>
          <p:cNvPr id="8" name="表格 7"/>
          <p:cNvGraphicFramePr>
            <a:graphicFrameLocks noGrp="1"/>
          </p:cNvGraphicFramePr>
          <p:nvPr>
            <p:extLst>
              <p:ext uri="{D42A27DB-BD31-4B8C-83A1-F6EECF244321}">
                <p14:modId xmlns:p14="http://schemas.microsoft.com/office/powerpoint/2010/main" val="1377113943"/>
              </p:ext>
            </p:extLst>
          </p:nvPr>
        </p:nvGraphicFramePr>
        <p:xfrm>
          <a:off x="993166" y="1371600"/>
          <a:ext cx="10587600" cy="4606103"/>
        </p:xfrm>
        <a:graphic>
          <a:graphicData uri="http://schemas.openxmlformats.org/drawingml/2006/table">
            <a:tbl>
              <a:tblPr>
                <a:tableStyleId>{5C22544A-7EE6-4342-B048-85BDC9FD1C3A}</a:tableStyleId>
              </a:tblPr>
              <a:tblGrid>
                <a:gridCol w="2975028">
                  <a:extLst>
                    <a:ext uri="{9D8B030D-6E8A-4147-A177-3AD203B41FA5}">
                      <a16:colId xmlns:a16="http://schemas.microsoft.com/office/drawing/2014/main" val="20000"/>
                    </a:ext>
                  </a:extLst>
                </a:gridCol>
                <a:gridCol w="7612572">
                  <a:extLst>
                    <a:ext uri="{9D8B030D-6E8A-4147-A177-3AD203B41FA5}">
                      <a16:colId xmlns:a16="http://schemas.microsoft.com/office/drawing/2014/main" val="20001"/>
                    </a:ext>
                  </a:extLst>
                </a:gridCol>
              </a:tblGrid>
              <a:tr h="360000">
                <a:tc>
                  <a:txBody>
                    <a:bodyPr/>
                    <a:lstStyle/>
                    <a:p>
                      <a:pPr marL="0" algn="ctr" fontAlgn="ctr"/>
                      <a:r>
                        <a:rPr lang="zh-TW" altLang="en-US" sz="1700" b="1" u="none" strike="noStrike" dirty="0">
                          <a:solidFill>
                            <a:schemeClr val="bg2"/>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科系 </a:t>
                      </a:r>
                      <a:r>
                        <a:rPr lang="en-US" altLang="zh-TW" sz="1700" b="1" u="none" strike="noStrike" dirty="0">
                          <a:solidFill>
                            <a:schemeClr val="bg2"/>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 </a:t>
                      </a:r>
                      <a:r>
                        <a:rPr lang="zh-TW" altLang="en-US" sz="1700" b="1" u="none" strike="noStrike" dirty="0">
                          <a:solidFill>
                            <a:schemeClr val="bg2"/>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專案團隊</a:t>
                      </a:r>
                    </a:p>
                  </a:txBody>
                  <a:tcPr marL="6350" marR="6350" marT="6350" marB="0" anchor="ctr">
                    <a:solidFill>
                      <a:schemeClr val="accent6">
                        <a:lumMod val="50000"/>
                      </a:schemeClr>
                    </a:solidFill>
                  </a:tcPr>
                </a:tc>
                <a:tc>
                  <a:txBody>
                    <a:bodyPr/>
                    <a:lstStyle/>
                    <a:p>
                      <a:pPr algn="ctr" fontAlgn="ctr"/>
                      <a:r>
                        <a:rPr lang="zh-TW" altLang="en-US" sz="1700" b="1" u="none" strike="noStrike" dirty="0">
                          <a:solidFill>
                            <a:schemeClr val="bg2"/>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cs typeface="+mn-cs"/>
                        </a:rPr>
                        <a:t>專案名稱</a:t>
                      </a:r>
                    </a:p>
                  </a:txBody>
                  <a:tcPr marL="6350" marR="6350" marT="6350" marB="0" anchor="ctr">
                    <a:solidFill>
                      <a:schemeClr val="accent6">
                        <a:lumMod val="50000"/>
                      </a:schemeClr>
                    </a:solidFill>
                  </a:tcPr>
                </a:tc>
                <a:extLst>
                  <a:ext uri="{0D108BD9-81ED-4DB2-BD59-A6C34878D82A}">
                    <a16:rowId xmlns:a16="http://schemas.microsoft.com/office/drawing/2014/main" val="338290700"/>
                  </a:ext>
                </a:extLst>
              </a:tr>
              <a:tr h="388109">
                <a:tc>
                  <a:txBody>
                    <a:bodyPr/>
                    <a:lstStyle/>
                    <a:p>
                      <a:pPr algn="l" fontAlgn="ct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清華教育學院</a:t>
                      </a:r>
                      <a:r>
                        <a:rPr lang="en-US" altLang="zh-TW" sz="1600" u="none" strike="noStrike" dirty="0">
                          <a:solidFill>
                            <a:schemeClr val="lt1"/>
                          </a:solidFill>
                          <a:effectLst/>
                          <a:latin typeface="標楷體" panose="03000509000000000000" pitchFamily="65" charset="-120"/>
                          <a:ea typeface="標楷體" panose="03000509000000000000" pitchFamily="65" charset="-120"/>
                          <a:cs typeface="+mn-cs"/>
                        </a:rPr>
                        <a:t>/</a:t>
                      </a: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林文源</a:t>
                      </a:r>
                    </a:p>
                  </a:txBody>
                  <a:tcPr marL="6350" marR="6350" marT="6350" marB="0" anchor="ctr">
                    <a:solidFill>
                      <a:schemeClr val="accent5"/>
                    </a:solidFill>
                  </a:tcPr>
                </a:tc>
                <a:tc>
                  <a:txBody>
                    <a:bodyPr/>
                    <a:lstStyle/>
                    <a:p>
                      <a:pPr algn="ctr" fontAlgn="ct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人文社會跨領域</a:t>
                      </a:r>
                      <a:r>
                        <a:rPr lang="en-US" altLang="zh-TW" sz="1600" u="none" strike="noStrike" dirty="0">
                          <a:solidFill>
                            <a:schemeClr val="lt1"/>
                          </a:solidFill>
                          <a:effectLst/>
                          <a:latin typeface="標楷體" panose="03000509000000000000" pitchFamily="65" charset="-120"/>
                          <a:ea typeface="標楷體" panose="03000509000000000000" pitchFamily="65" charset="-120"/>
                          <a:cs typeface="+mn-cs"/>
                        </a:rPr>
                        <a:t>AI</a:t>
                      </a: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團隊培育與轉譯計畫</a:t>
                      </a:r>
                    </a:p>
                  </a:txBody>
                  <a:tcPr marL="6350" marR="6350" marT="6350" marB="0" anchor="ctr">
                    <a:solidFill>
                      <a:schemeClr val="accent5"/>
                    </a:solidFill>
                  </a:tcPr>
                </a:tc>
                <a:extLst>
                  <a:ext uri="{0D108BD9-81ED-4DB2-BD59-A6C34878D82A}">
                    <a16:rowId xmlns:a16="http://schemas.microsoft.com/office/drawing/2014/main" val="10000"/>
                  </a:ext>
                </a:extLst>
              </a:tr>
              <a:tr h="385222">
                <a:tc>
                  <a:txBody>
                    <a:bodyPr/>
                    <a:lstStyle/>
                    <a:p>
                      <a:pPr algn="l" fontAlgn="ct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材料系 </a:t>
                      </a:r>
                      <a:r>
                        <a:rPr lang="en-US" altLang="zh-TW" sz="1600" u="none" strike="noStrike" dirty="0">
                          <a:solidFill>
                            <a:schemeClr val="lt1"/>
                          </a:solidFill>
                          <a:effectLst/>
                          <a:latin typeface="標楷體" panose="03000509000000000000" pitchFamily="65" charset="-120"/>
                          <a:ea typeface="標楷體" panose="03000509000000000000" pitchFamily="65" charset="-120"/>
                          <a:cs typeface="+mn-cs"/>
                        </a:rPr>
                        <a:t>/</a:t>
                      </a: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陳學仕</a:t>
                      </a:r>
                    </a:p>
                  </a:txBody>
                  <a:tcPr marL="6350" marR="6350" marT="6350" marB="0" anchor="ctr">
                    <a:solidFill>
                      <a:schemeClr val="accent5"/>
                    </a:solidFill>
                  </a:tcPr>
                </a:tc>
                <a:tc>
                  <a:txBody>
                    <a:bodyPr/>
                    <a:lstStyle/>
                    <a:p>
                      <a:pPr algn="ctr" fontAlgn="ct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量子點材料與應用技術產學小聯盟</a:t>
                      </a:r>
                    </a:p>
                  </a:txBody>
                  <a:tcPr marL="6350" marR="6350" marT="6350" marB="0" anchor="ctr">
                    <a:solidFill>
                      <a:schemeClr val="accent5"/>
                    </a:solidFill>
                  </a:tcPr>
                </a:tc>
                <a:extLst>
                  <a:ext uri="{0D108BD9-81ED-4DB2-BD59-A6C34878D82A}">
                    <a16:rowId xmlns:a16="http://schemas.microsoft.com/office/drawing/2014/main" val="10001"/>
                  </a:ext>
                </a:extLst>
              </a:tr>
              <a:tr h="385222">
                <a:tc>
                  <a:txBody>
                    <a:bodyPr/>
                    <a:lstStyle/>
                    <a:p>
                      <a:pPr algn="l" fontAlgn="ct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工科系 </a:t>
                      </a:r>
                      <a:r>
                        <a:rPr lang="en-US" altLang="zh-TW" sz="1600" u="none" strike="noStrike" dirty="0">
                          <a:solidFill>
                            <a:schemeClr val="lt1"/>
                          </a:solidFill>
                          <a:effectLst/>
                          <a:latin typeface="標楷體" panose="03000509000000000000" pitchFamily="65" charset="-120"/>
                          <a:ea typeface="標楷體" panose="03000509000000000000" pitchFamily="65" charset="-120"/>
                          <a:cs typeface="+mn-cs"/>
                        </a:rPr>
                        <a:t>/</a:t>
                      </a: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林唯耕</a:t>
                      </a:r>
                    </a:p>
                  </a:txBody>
                  <a:tcPr marL="6350" marR="6350" marT="6350" marB="0" anchor="ctr">
                    <a:solidFill>
                      <a:schemeClr val="accent5"/>
                    </a:solidFill>
                  </a:tcPr>
                </a:tc>
                <a:tc>
                  <a:txBody>
                    <a:bodyPr/>
                    <a:lstStyle/>
                    <a:p>
                      <a:pPr algn="ctr" fontAlgn="ct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熱導流模擬與解決方案研究</a:t>
                      </a:r>
                    </a:p>
                  </a:txBody>
                  <a:tcPr marL="6350" marR="6350" marT="6350" marB="0" anchor="ctr">
                    <a:solidFill>
                      <a:schemeClr val="accent5"/>
                    </a:solidFill>
                  </a:tcPr>
                </a:tc>
                <a:extLst>
                  <a:ext uri="{0D108BD9-81ED-4DB2-BD59-A6C34878D82A}">
                    <a16:rowId xmlns:a16="http://schemas.microsoft.com/office/drawing/2014/main" val="10002"/>
                  </a:ext>
                </a:extLst>
              </a:tr>
              <a:tr h="385222">
                <a:tc>
                  <a:txBody>
                    <a:bodyPr/>
                    <a:lstStyle/>
                    <a:p>
                      <a:pPr algn="l" fontAlgn="ct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材料系 </a:t>
                      </a:r>
                      <a:r>
                        <a:rPr lang="en-US" altLang="zh-TW" sz="1600" u="none" strike="noStrike" dirty="0">
                          <a:solidFill>
                            <a:schemeClr val="lt1"/>
                          </a:solidFill>
                          <a:effectLst/>
                          <a:latin typeface="標楷體" panose="03000509000000000000" pitchFamily="65" charset="-120"/>
                          <a:ea typeface="標楷體" panose="03000509000000000000" pitchFamily="65" charset="-120"/>
                          <a:cs typeface="+mn-cs"/>
                        </a:rPr>
                        <a:t>/</a:t>
                      </a: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周卓煇</a:t>
                      </a:r>
                    </a:p>
                  </a:txBody>
                  <a:tcPr marL="6350" marR="6350" marT="6350" marB="0" anchor="ctr">
                    <a:solidFill>
                      <a:schemeClr val="accent5"/>
                    </a:solidFill>
                  </a:tcPr>
                </a:tc>
                <a:tc>
                  <a:txBody>
                    <a:bodyPr/>
                    <a:lstStyle/>
                    <a:p>
                      <a:pPr algn="ctr" fontAlgn="ctr"/>
                      <a:r>
                        <a:rPr lang="en-US" altLang="zh-TW" sz="1600" u="none" strike="noStrike" dirty="0">
                          <a:solidFill>
                            <a:schemeClr val="lt1"/>
                          </a:solidFill>
                          <a:effectLst/>
                          <a:latin typeface="標楷體" panose="03000509000000000000" pitchFamily="65" charset="-120"/>
                          <a:ea typeface="標楷體" panose="03000509000000000000" pitchFamily="65" charset="-120"/>
                          <a:cs typeface="+mn-cs"/>
                        </a:rPr>
                        <a:t>OLED </a:t>
                      </a: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元件效率與出光結構的關聯性探索</a:t>
                      </a:r>
                    </a:p>
                  </a:txBody>
                  <a:tcPr marL="6350" marR="6350" marT="6350" marB="0" anchor="ctr">
                    <a:solidFill>
                      <a:schemeClr val="accent5"/>
                    </a:solidFill>
                  </a:tcPr>
                </a:tc>
                <a:extLst>
                  <a:ext uri="{0D108BD9-81ED-4DB2-BD59-A6C34878D82A}">
                    <a16:rowId xmlns:a16="http://schemas.microsoft.com/office/drawing/2014/main" val="10003"/>
                  </a:ext>
                </a:extLst>
              </a:tr>
              <a:tr h="385222">
                <a:tc>
                  <a:txBody>
                    <a:bodyPr/>
                    <a:lstStyle/>
                    <a:p>
                      <a:pPr algn="l" fontAlgn="ct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奈微與材料科技中心</a:t>
                      </a:r>
                      <a:r>
                        <a:rPr lang="en-US" altLang="zh-TW" sz="1600" u="none" strike="noStrike" dirty="0">
                          <a:solidFill>
                            <a:schemeClr val="lt1"/>
                          </a:solidFill>
                          <a:effectLst/>
                          <a:latin typeface="標楷體" panose="03000509000000000000" pitchFamily="65" charset="-120"/>
                          <a:ea typeface="標楷體" panose="03000509000000000000" pitchFamily="65" charset="-120"/>
                          <a:cs typeface="+mn-cs"/>
                        </a:rPr>
                        <a:t>/</a:t>
                      </a: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邱博文</a:t>
                      </a:r>
                    </a:p>
                  </a:txBody>
                  <a:tcPr marL="6350" marR="6350" marT="6350" marB="0" anchor="ctr">
                    <a:solidFill>
                      <a:schemeClr val="accent5"/>
                    </a:solidFill>
                  </a:tcPr>
                </a:tc>
                <a:tc>
                  <a:txBody>
                    <a:bodyPr/>
                    <a:lstStyle/>
                    <a:p>
                      <a:pPr algn="ctr" fontAlgn="ct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巨量電子束直寫計畫</a:t>
                      </a:r>
                    </a:p>
                  </a:txBody>
                  <a:tcPr marL="6350" marR="6350" marT="6350" marB="0" anchor="ctr">
                    <a:solidFill>
                      <a:schemeClr val="accent5"/>
                    </a:solidFill>
                  </a:tcPr>
                </a:tc>
                <a:extLst>
                  <a:ext uri="{0D108BD9-81ED-4DB2-BD59-A6C34878D82A}">
                    <a16:rowId xmlns:a16="http://schemas.microsoft.com/office/drawing/2014/main" val="10004"/>
                  </a:ext>
                </a:extLst>
              </a:tr>
              <a:tr h="388109">
                <a:tc>
                  <a:txBody>
                    <a:bodyPr/>
                    <a:lstStyle/>
                    <a:p>
                      <a:pPr algn="l" fontAlgn="ct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動機系 </a:t>
                      </a:r>
                      <a:r>
                        <a:rPr lang="en-US" altLang="zh-TW" sz="1600" u="none" strike="noStrike" dirty="0">
                          <a:solidFill>
                            <a:schemeClr val="lt1"/>
                          </a:solidFill>
                          <a:effectLst/>
                          <a:latin typeface="標楷體" panose="03000509000000000000" pitchFamily="65" charset="-120"/>
                          <a:ea typeface="標楷體" panose="03000509000000000000" pitchFamily="65" charset="-120"/>
                          <a:cs typeface="+mn-cs"/>
                        </a:rPr>
                        <a:t>/</a:t>
                      </a: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蔡宏營</a:t>
                      </a:r>
                    </a:p>
                  </a:txBody>
                  <a:tcPr marL="6350" marR="6350" marT="6350" marB="0" anchor="ctr">
                    <a:solidFill>
                      <a:schemeClr val="accent5"/>
                    </a:solidFill>
                  </a:tcPr>
                </a:tc>
                <a:tc>
                  <a:txBody>
                    <a:bodyPr/>
                    <a:lstStyle/>
                    <a:p>
                      <a:pPr algn="ctr" fontAlgn="ct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動力機械工程轉譯</a:t>
                      </a:r>
                    </a:p>
                  </a:txBody>
                  <a:tcPr marL="6350" marR="6350" marT="6350" marB="0" anchor="ctr">
                    <a:solidFill>
                      <a:schemeClr val="accent5"/>
                    </a:solidFill>
                  </a:tcPr>
                </a:tc>
                <a:extLst>
                  <a:ext uri="{0D108BD9-81ED-4DB2-BD59-A6C34878D82A}">
                    <a16:rowId xmlns:a16="http://schemas.microsoft.com/office/drawing/2014/main" val="10005"/>
                  </a:ext>
                </a:extLst>
              </a:tr>
              <a:tr h="388109">
                <a:tc>
                  <a:txBody>
                    <a:bodyPr/>
                    <a:lstStyle/>
                    <a:p>
                      <a:pPr algn="l" fontAlgn="ct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能環中心 </a:t>
                      </a:r>
                      <a:r>
                        <a:rPr lang="en-US" altLang="zh-TW" sz="1600" u="none" strike="noStrike" dirty="0">
                          <a:solidFill>
                            <a:schemeClr val="lt1"/>
                          </a:solidFill>
                          <a:effectLst/>
                          <a:latin typeface="標楷體" panose="03000509000000000000" pitchFamily="65" charset="-120"/>
                          <a:ea typeface="標楷體" panose="03000509000000000000" pitchFamily="65" charset="-120"/>
                          <a:cs typeface="+mn-cs"/>
                        </a:rPr>
                        <a:t>/</a:t>
                      </a: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鄭西顯</a:t>
                      </a:r>
                    </a:p>
                  </a:txBody>
                  <a:tcPr marL="6350" marR="6350" marT="6350" marB="0" anchor="ctr">
                    <a:solidFill>
                      <a:schemeClr val="accent5"/>
                    </a:solidFill>
                  </a:tcPr>
                </a:tc>
                <a:tc>
                  <a:txBody>
                    <a:bodyPr/>
                    <a:lstStyle/>
                    <a:p>
                      <a:pPr algn="ctr" fontAlgn="ct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化工生產力</a:t>
                      </a:r>
                      <a:r>
                        <a:rPr lang="en-US" altLang="zh-TW" sz="1600" u="none" strike="noStrike" dirty="0">
                          <a:solidFill>
                            <a:schemeClr val="lt1"/>
                          </a:solidFill>
                          <a:effectLst/>
                          <a:latin typeface="標楷體" panose="03000509000000000000" pitchFamily="65" charset="-120"/>
                          <a:ea typeface="標楷體" panose="03000509000000000000" pitchFamily="65" charset="-120"/>
                          <a:cs typeface="+mn-cs"/>
                        </a:rPr>
                        <a:t>4.0</a:t>
                      </a: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關鍵技術發展</a:t>
                      </a:r>
                    </a:p>
                  </a:txBody>
                  <a:tcPr marL="6350" marR="6350" marT="6350" marB="0" anchor="ctr">
                    <a:solidFill>
                      <a:schemeClr val="accent5"/>
                    </a:solidFill>
                  </a:tcPr>
                </a:tc>
                <a:extLst>
                  <a:ext uri="{0D108BD9-81ED-4DB2-BD59-A6C34878D82A}">
                    <a16:rowId xmlns:a16="http://schemas.microsoft.com/office/drawing/2014/main" val="10006"/>
                  </a:ext>
                </a:extLst>
              </a:tr>
              <a:tr h="385222">
                <a:tc>
                  <a:txBody>
                    <a:bodyPr/>
                    <a:lstStyle/>
                    <a:p>
                      <a:pPr algn="l" fontAlgn="ct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醫工所 </a:t>
                      </a:r>
                      <a:r>
                        <a:rPr lang="en-US" altLang="zh-TW" sz="1600" u="none" strike="noStrike" dirty="0">
                          <a:solidFill>
                            <a:schemeClr val="lt1"/>
                          </a:solidFill>
                          <a:effectLst/>
                          <a:latin typeface="標楷體" panose="03000509000000000000" pitchFamily="65" charset="-120"/>
                          <a:ea typeface="標楷體" panose="03000509000000000000" pitchFamily="65" charset="-120"/>
                          <a:cs typeface="+mn-cs"/>
                        </a:rPr>
                        <a:t>/</a:t>
                      </a: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鄭兆珉</a:t>
                      </a:r>
                    </a:p>
                  </a:txBody>
                  <a:tcPr marL="6350" marR="6350" marT="6350" marB="0" anchor="ctr">
                    <a:solidFill>
                      <a:schemeClr val="accent5"/>
                    </a:solidFill>
                  </a:tcPr>
                </a:tc>
                <a:tc>
                  <a:txBody>
                    <a:bodyPr/>
                    <a:lstStyle/>
                    <a:p>
                      <a:pPr algn="ctr" fontAlgn="ct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紙基試片產生機</a:t>
                      </a:r>
                    </a:p>
                  </a:txBody>
                  <a:tcPr marL="6350" marR="6350" marT="6350" marB="0" anchor="ctr">
                    <a:solidFill>
                      <a:schemeClr val="accent5"/>
                    </a:solidFill>
                  </a:tcPr>
                </a:tc>
                <a:extLst>
                  <a:ext uri="{0D108BD9-81ED-4DB2-BD59-A6C34878D82A}">
                    <a16:rowId xmlns:a16="http://schemas.microsoft.com/office/drawing/2014/main" val="10007"/>
                  </a:ext>
                </a:extLst>
              </a:tr>
              <a:tr h="385222">
                <a:tc>
                  <a:txBody>
                    <a:bodyPr/>
                    <a:lstStyle/>
                    <a:p>
                      <a:pPr algn="l" fontAlgn="ct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工程與系統科學系</a:t>
                      </a:r>
                      <a:r>
                        <a:rPr lang="en-US" altLang="zh-TW" sz="1600" u="none" strike="noStrike" dirty="0">
                          <a:solidFill>
                            <a:schemeClr val="lt1"/>
                          </a:solidFill>
                          <a:effectLst/>
                          <a:latin typeface="標楷體" panose="03000509000000000000" pitchFamily="65" charset="-120"/>
                          <a:ea typeface="標楷體" panose="03000509000000000000" pitchFamily="65" charset="-120"/>
                          <a:cs typeface="+mn-cs"/>
                        </a:rPr>
                        <a:t>/</a:t>
                      </a: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蘇育全</a:t>
                      </a:r>
                    </a:p>
                  </a:txBody>
                  <a:tcPr marL="6350" marR="6350" marT="6350" marB="0" anchor="ctr">
                    <a:solidFill>
                      <a:schemeClr val="accent5"/>
                    </a:solidFill>
                  </a:tcPr>
                </a:tc>
                <a:tc>
                  <a:txBody>
                    <a:bodyPr/>
                    <a:lstStyle/>
                    <a:p>
                      <a:pPr algn="ctr" fontAlgn="ct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智動化生醫樣本處理系統</a:t>
                      </a:r>
                    </a:p>
                  </a:txBody>
                  <a:tcPr marL="6350" marR="6350" marT="6350" marB="0" anchor="ctr">
                    <a:solidFill>
                      <a:schemeClr val="accent5"/>
                    </a:solidFill>
                  </a:tcPr>
                </a:tc>
                <a:extLst>
                  <a:ext uri="{0D108BD9-81ED-4DB2-BD59-A6C34878D82A}">
                    <a16:rowId xmlns:a16="http://schemas.microsoft.com/office/drawing/2014/main" val="10008"/>
                  </a:ext>
                </a:extLst>
              </a:tr>
              <a:tr h="385222">
                <a:tc>
                  <a:txBody>
                    <a:bodyPr/>
                    <a:lstStyle/>
                    <a:p>
                      <a:pPr algn="l" fontAlgn="ct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電機工程學系</a:t>
                      </a:r>
                      <a:r>
                        <a:rPr lang="en-US" altLang="zh-TW" sz="1600" u="none" strike="noStrike" dirty="0">
                          <a:solidFill>
                            <a:schemeClr val="lt1"/>
                          </a:solidFill>
                          <a:effectLst/>
                          <a:latin typeface="標楷體" panose="03000509000000000000" pitchFamily="65" charset="-120"/>
                          <a:ea typeface="標楷體" panose="03000509000000000000" pitchFamily="65" charset="-120"/>
                          <a:cs typeface="+mn-cs"/>
                        </a:rPr>
                        <a:t>/</a:t>
                      </a: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陳新</a:t>
                      </a:r>
                    </a:p>
                  </a:txBody>
                  <a:tcPr marL="6350" marR="6350" marT="6350" marB="0" anchor="ctr">
                    <a:solidFill>
                      <a:schemeClr val="accent5"/>
                    </a:solidFill>
                  </a:tcPr>
                </a:tc>
                <a:tc>
                  <a:txBody>
                    <a:bodyPr/>
                    <a:lstStyle/>
                    <a:p>
                      <a:pPr algn="ctr" fontAlgn="ct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無線微型化多通道生理訊號感測與低週波電療儀</a:t>
                      </a:r>
                    </a:p>
                  </a:txBody>
                  <a:tcPr marL="6350" marR="6350" marT="6350" marB="0" anchor="ctr">
                    <a:solidFill>
                      <a:schemeClr val="accent5"/>
                    </a:solidFill>
                  </a:tcPr>
                </a:tc>
                <a:extLst>
                  <a:ext uri="{0D108BD9-81ED-4DB2-BD59-A6C34878D82A}">
                    <a16:rowId xmlns:a16="http://schemas.microsoft.com/office/drawing/2014/main" val="10009"/>
                  </a:ext>
                </a:extLst>
              </a:tr>
              <a:tr h="385222">
                <a:tc>
                  <a:txBody>
                    <a:bodyPr/>
                    <a:lstStyle/>
                    <a:p>
                      <a:pPr algn="l" fontAlgn="ct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微流體產學聯盟</a:t>
                      </a:r>
                      <a:r>
                        <a:rPr lang="en-US" altLang="zh-TW" sz="1600" u="none" strike="noStrike" dirty="0">
                          <a:solidFill>
                            <a:schemeClr val="lt1"/>
                          </a:solidFill>
                          <a:effectLst/>
                          <a:latin typeface="標楷體" panose="03000509000000000000" pitchFamily="65" charset="-120"/>
                          <a:ea typeface="標楷體" panose="03000509000000000000" pitchFamily="65" charset="-120"/>
                          <a:cs typeface="+mn-cs"/>
                        </a:rPr>
                        <a:t>/</a:t>
                      </a: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饒達仁</a:t>
                      </a:r>
                    </a:p>
                  </a:txBody>
                  <a:tcPr marL="6350" marR="6350" marT="6350" marB="0" anchor="ctr">
                    <a:solidFill>
                      <a:schemeClr val="accent5"/>
                    </a:solidFill>
                  </a:tcPr>
                </a:tc>
                <a:tc>
                  <a:txBody>
                    <a:bodyPr/>
                    <a:lstStyle/>
                    <a:p>
                      <a:pPr algn="ctr" fontAlgn="ctr"/>
                      <a:r>
                        <a:rPr lang="zh-TW" altLang="en-US" sz="1600" u="none" strike="noStrike" dirty="0">
                          <a:solidFill>
                            <a:schemeClr val="lt1"/>
                          </a:solidFill>
                          <a:effectLst/>
                          <a:latin typeface="標楷體" panose="03000509000000000000" pitchFamily="65" charset="-120"/>
                          <a:ea typeface="標楷體" panose="03000509000000000000" pitchFamily="65" charset="-120"/>
                          <a:cs typeface="+mn-cs"/>
                        </a:rPr>
                        <a:t>微流體產學技術聯盟</a:t>
                      </a:r>
                    </a:p>
                  </a:txBody>
                  <a:tcPr marL="6350" marR="6350" marT="6350" marB="0" anchor="ctr">
                    <a:solidFill>
                      <a:schemeClr val="accent5"/>
                    </a:solidFill>
                  </a:tcPr>
                </a:tc>
                <a:extLst>
                  <a:ext uri="{0D108BD9-81ED-4DB2-BD59-A6C34878D82A}">
                    <a16:rowId xmlns:a16="http://schemas.microsoft.com/office/drawing/2014/main" val="10010"/>
                  </a:ext>
                </a:extLst>
              </a:tr>
            </a:tbl>
          </a:graphicData>
        </a:graphic>
      </p:graphicFrame>
      <p:sp>
        <p:nvSpPr>
          <p:cNvPr id="7" name="投影片編號版面配置區 2">
            <a:extLst>
              <a:ext uri="{FF2B5EF4-FFF2-40B4-BE49-F238E27FC236}">
                <a16:creationId xmlns:a16="http://schemas.microsoft.com/office/drawing/2014/main" id="{BD93457E-FA18-4F9C-984E-E39F964E96A5}"/>
              </a:ext>
            </a:extLst>
          </p:cNvPr>
          <p:cNvSpPr txBox="1">
            <a:spLocks/>
          </p:cNvSpPr>
          <p:nvPr/>
        </p:nvSpPr>
        <p:spPr>
          <a:xfrm>
            <a:off x="11286187" y="6356350"/>
            <a:ext cx="299720" cy="184666"/>
          </a:xfrm>
          <a:prstGeom prst="rect">
            <a:avLst/>
          </a:prstGeom>
        </p:spPr>
        <p:txBody>
          <a:bodyPr wrap="square" lIns="0" tIns="0" rIns="0" bIns="0">
            <a:spAutoFit/>
          </a:bodyPr>
          <a:lstStyle>
            <a:defPPr>
              <a:defRPr lang="zh-TW"/>
            </a:defPPr>
            <a:lvl1pPr marL="0" algn="l" defTabSz="914400" rtl="0" eaLnBrk="1" latinLnBrk="0" hangingPunct="1">
              <a:defRPr sz="1200" b="0" i="0" kern="1200">
                <a:solidFill>
                  <a:srgbClr val="8A8A8A"/>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a:latin typeface="標楷體" panose="03000509000000000000" pitchFamily="65" charset="-120"/>
                <a:ea typeface="標楷體" panose="03000509000000000000" pitchFamily="65" charset="-120"/>
              </a:rPr>
              <a:t>16</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616311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1CE8FDD5-4A43-4DB5-8551-20CC9F16B5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71176" y="4735144"/>
            <a:ext cx="1414731" cy="1414731"/>
          </a:xfrm>
          <a:prstGeom prst="rect">
            <a:avLst/>
          </a:prstGeom>
        </p:spPr>
      </p:pic>
      <p:sp>
        <p:nvSpPr>
          <p:cNvPr id="4" name="矩形 3"/>
          <p:cNvSpPr/>
          <p:nvPr/>
        </p:nvSpPr>
        <p:spPr>
          <a:xfrm>
            <a:off x="2705100" y="240397"/>
            <a:ext cx="6934200" cy="769441"/>
          </a:xfrm>
          <a:prstGeom prst="rect">
            <a:avLst/>
          </a:prstGeom>
        </p:spPr>
        <p:txBody>
          <a:bodyPr wrap="square">
            <a:spAutoFit/>
          </a:bodyPr>
          <a:lstStyle/>
          <a:p>
            <a:pPr algn="ctr"/>
            <a:r>
              <a:rPr lang="en-US" altLang="zh-TW" sz="4400" b="1" dirty="0">
                <a:solidFill>
                  <a:srgbClr val="660066"/>
                </a:solidFill>
                <a:latin typeface="標楷體" panose="03000509000000000000" pitchFamily="65" charset="-120"/>
                <a:ea typeface="標楷體" panose="03000509000000000000" pitchFamily="65" charset="-120"/>
                <a:cs typeface="微軟正黑體"/>
              </a:rPr>
              <a:t>RAISE</a:t>
            </a:r>
            <a:r>
              <a:rPr lang="zh-TW" altLang="en-US" sz="4400" b="1" dirty="0">
                <a:solidFill>
                  <a:srgbClr val="660066"/>
                </a:solidFill>
                <a:latin typeface="標楷體" panose="03000509000000000000" pitchFamily="65" charset="-120"/>
                <a:ea typeface="標楷體" panose="03000509000000000000" pitchFamily="65" charset="-120"/>
                <a:cs typeface="微軟正黑體"/>
              </a:rPr>
              <a:t>計畫與長期實習計畫</a:t>
            </a:r>
            <a:endParaRPr lang="zh-TW" altLang="en-US" sz="4400" b="1" dirty="0">
              <a:solidFill>
                <a:srgbClr val="660066"/>
              </a:solidFill>
              <a:latin typeface="標楷體" panose="03000509000000000000" pitchFamily="65" charset="-120"/>
              <a:ea typeface="標楷體" panose="03000509000000000000" pitchFamily="65" charset="-120"/>
            </a:endParaRPr>
          </a:p>
        </p:txBody>
      </p:sp>
      <p:sp>
        <p:nvSpPr>
          <p:cNvPr id="8" name="投影片編號版面配置區 2">
            <a:extLst>
              <a:ext uri="{FF2B5EF4-FFF2-40B4-BE49-F238E27FC236}">
                <a16:creationId xmlns:a16="http://schemas.microsoft.com/office/drawing/2014/main" id="{5CB9DE61-8081-4829-8822-F249E95AE330}"/>
              </a:ext>
            </a:extLst>
          </p:cNvPr>
          <p:cNvSpPr txBox="1">
            <a:spLocks/>
          </p:cNvSpPr>
          <p:nvPr/>
        </p:nvSpPr>
        <p:spPr>
          <a:xfrm>
            <a:off x="11286187" y="6356350"/>
            <a:ext cx="299720" cy="184666"/>
          </a:xfrm>
          <a:prstGeom prst="rect">
            <a:avLst/>
          </a:prstGeom>
        </p:spPr>
        <p:txBody>
          <a:bodyPr wrap="square" lIns="0" tIns="0" rIns="0" bIns="0">
            <a:spAutoFit/>
          </a:bodyPr>
          <a:lstStyle>
            <a:defPPr>
              <a:defRPr lang="zh-TW"/>
            </a:defPPr>
            <a:lvl1pPr marL="0" algn="l" defTabSz="914400" rtl="0" eaLnBrk="1" latinLnBrk="0" hangingPunct="1">
              <a:defRPr sz="1200" b="0" i="0" kern="1200">
                <a:solidFill>
                  <a:srgbClr val="8A8A8A"/>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a:latin typeface="標楷體" panose="03000509000000000000" pitchFamily="65" charset="-120"/>
                <a:ea typeface="標楷體" panose="03000509000000000000" pitchFamily="65" charset="-120"/>
              </a:rPr>
              <a:t>17</a:t>
            </a:r>
            <a:endParaRPr lang="zh-TW" altLang="en-US" dirty="0">
              <a:latin typeface="標楷體" panose="03000509000000000000" pitchFamily="65" charset="-120"/>
              <a:ea typeface="標楷體" panose="03000509000000000000" pitchFamily="65" charset="-120"/>
            </a:endParaRPr>
          </a:p>
        </p:txBody>
      </p:sp>
      <p:pic>
        <p:nvPicPr>
          <p:cNvPr id="6" name="圖形 5">
            <a:extLst>
              <a:ext uri="{FF2B5EF4-FFF2-40B4-BE49-F238E27FC236}">
                <a16:creationId xmlns:a16="http://schemas.microsoft.com/office/drawing/2014/main" id="{DE213361-0B38-4004-9FCA-620BDA985C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95532" y="1198730"/>
            <a:ext cx="5900468" cy="409230"/>
          </a:xfrm>
          <a:prstGeom prst="rect">
            <a:avLst/>
          </a:prstGeom>
        </p:spPr>
      </p:pic>
      <p:grpSp>
        <p:nvGrpSpPr>
          <p:cNvPr id="7" name="群組 6">
            <a:extLst>
              <a:ext uri="{FF2B5EF4-FFF2-40B4-BE49-F238E27FC236}">
                <a16:creationId xmlns:a16="http://schemas.microsoft.com/office/drawing/2014/main" id="{5DEBEB84-0C4C-4AC3-A4FA-996DF7A0C106}"/>
              </a:ext>
            </a:extLst>
          </p:cNvPr>
          <p:cNvGrpSpPr/>
          <p:nvPr/>
        </p:nvGrpSpPr>
        <p:grpSpPr>
          <a:xfrm>
            <a:off x="362309" y="1760761"/>
            <a:ext cx="9193864" cy="4800377"/>
            <a:chOff x="362309" y="1760761"/>
            <a:chExt cx="9193864" cy="4800377"/>
          </a:xfrm>
        </p:grpSpPr>
        <p:sp>
          <p:nvSpPr>
            <p:cNvPr id="9" name="矩形 8">
              <a:extLst>
                <a:ext uri="{FF2B5EF4-FFF2-40B4-BE49-F238E27FC236}">
                  <a16:creationId xmlns:a16="http://schemas.microsoft.com/office/drawing/2014/main" id="{82BE243C-FDDC-4A07-93A0-EF171D4B4EEA}"/>
                </a:ext>
              </a:extLst>
            </p:cNvPr>
            <p:cNvSpPr/>
            <p:nvPr/>
          </p:nvSpPr>
          <p:spPr>
            <a:xfrm>
              <a:off x="495301" y="2305280"/>
              <a:ext cx="9048389" cy="661720"/>
            </a:xfrm>
            <a:prstGeom prst="rect">
              <a:avLst/>
            </a:prstGeom>
          </p:spPr>
          <p:txBody>
            <a:bodyPr wrap="square">
              <a:spAutoFit/>
            </a:bodyPr>
            <a:lstStyle/>
            <a:p>
              <a:pPr>
                <a:spcBef>
                  <a:spcPts val="600"/>
                </a:spcBef>
              </a:pPr>
              <a:r>
                <a:rPr lang="zh-TW" altLang="zh-TW" sz="1600" kern="100" dirty="0">
                  <a:solidFill>
                    <a:schemeClr val="accent4">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依據</a:t>
              </a:r>
              <a:r>
                <a:rPr lang="en-US" altLang="zh-TW" sz="1600" kern="100" dirty="0">
                  <a:solidFill>
                    <a:schemeClr val="accent4">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1600" kern="100" dirty="0">
                  <a:solidFill>
                    <a:schemeClr val="accent4">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「前瞻基礎建設特別條例」之推動項目「人才培育促進就業之建設」所辦理</a:t>
              </a:r>
            </a:p>
            <a:p>
              <a:pPr>
                <a:spcBef>
                  <a:spcPts val="600"/>
                </a:spcBef>
              </a:pPr>
              <a:r>
                <a:rPr lang="zh-TW" altLang="zh-TW" sz="1600" kern="100" dirty="0">
                  <a:solidFill>
                    <a:schemeClr val="accent4">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依據</a:t>
              </a:r>
              <a:r>
                <a:rPr lang="en-US" altLang="zh-TW" sz="1600" kern="100" dirty="0">
                  <a:solidFill>
                    <a:schemeClr val="accent4">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sz="1600" kern="100" dirty="0">
                  <a:solidFill>
                    <a:schemeClr val="accent4">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「下世代科研人才創新生態環境建構（草案）</a:t>
              </a:r>
              <a:r>
                <a:rPr lang="en-US" altLang="zh-TW" sz="1600" kern="100" dirty="0">
                  <a:solidFill>
                    <a:schemeClr val="accent4">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(RSC)</a:t>
              </a:r>
              <a:r>
                <a:rPr lang="zh-TW" altLang="zh-TW" sz="1600" kern="100" dirty="0">
                  <a:solidFill>
                    <a:schemeClr val="accent4">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主軸</a:t>
              </a:r>
              <a:r>
                <a:rPr lang="en-US" altLang="zh-TW" sz="1600" kern="100" dirty="0">
                  <a:solidFill>
                    <a:schemeClr val="accent4">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2.2.2</a:t>
              </a:r>
              <a:r>
                <a:rPr lang="zh-TW" altLang="zh-TW" sz="1600" kern="100" dirty="0">
                  <a:solidFill>
                    <a:schemeClr val="accent4">
                      <a:lumMod val="50000"/>
                    </a:schemeClr>
                  </a:solidFill>
                  <a:latin typeface="微軟正黑體" panose="020B0604030504040204" pitchFamily="34" charset="-120"/>
                  <a:ea typeface="微軟正黑體" panose="020B0604030504040204" pitchFamily="34" charset="-120"/>
                  <a:cs typeface="Times New Roman" panose="02020603050405020304" pitchFamily="18" charset="0"/>
                </a:rPr>
                <a:t>推動產業博士後培訓與就業計畫」</a:t>
              </a:r>
            </a:p>
          </p:txBody>
        </p:sp>
        <p:sp>
          <p:nvSpPr>
            <p:cNvPr id="10" name="矩形 9">
              <a:extLst>
                <a:ext uri="{FF2B5EF4-FFF2-40B4-BE49-F238E27FC236}">
                  <a16:creationId xmlns:a16="http://schemas.microsoft.com/office/drawing/2014/main" id="{EAB95904-E747-448D-9F64-189F5BC3EE12}"/>
                </a:ext>
              </a:extLst>
            </p:cNvPr>
            <p:cNvSpPr/>
            <p:nvPr/>
          </p:nvSpPr>
          <p:spPr>
            <a:xfrm>
              <a:off x="495301" y="3552247"/>
              <a:ext cx="9048389" cy="584775"/>
            </a:xfrm>
            <a:prstGeom prst="rect">
              <a:avLst/>
            </a:prstGeom>
          </p:spPr>
          <p:txBody>
            <a:bodyPr wrap="square">
              <a:spAutoFit/>
            </a:bodyPr>
            <a:lstStyle/>
            <a:p>
              <a:pPr>
                <a:spcBef>
                  <a:spcPts val="600"/>
                </a:spcBef>
              </a:pPr>
              <a:r>
                <a:rPr lang="zh-TW" altLang="en-US" sz="1600" kern="100" dirty="0">
                  <a:solidFill>
                    <a:srgbClr val="27378F"/>
                  </a:solidFill>
                  <a:latin typeface="微軟正黑體" panose="020B0604030504040204" pitchFamily="34" charset="-120"/>
                  <a:ea typeface="微軟正黑體" panose="020B0604030504040204" pitchFamily="34" charset="-120"/>
                  <a:cs typeface="Times New Roman" panose="02020603050405020304" pitchFamily="18" charset="0"/>
                </a:rPr>
                <a:t>透過國立清華大學鏈結合作實習企業，提供博士級人才在職實務訓練橋接到產業就業及創業，培養各產業所需高階人才及協助規劃博士級菁英人才赴產業界就業，進而促進產業發展</a:t>
              </a:r>
              <a:endParaRPr lang="zh-TW" altLang="zh-TW" sz="1600" kern="100" dirty="0">
                <a:solidFill>
                  <a:srgbClr val="27378F"/>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1" name="矩形 10">
              <a:extLst>
                <a:ext uri="{FF2B5EF4-FFF2-40B4-BE49-F238E27FC236}">
                  <a16:creationId xmlns:a16="http://schemas.microsoft.com/office/drawing/2014/main" id="{2682EA7C-890F-4B52-9898-9CE6C48009B7}"/>
                </a:ext>
              </a:extLst>
            </p:cNvPr>
            <p:cNvSpPr/>
            <p:nvPr/>
          </p:nvSpPr>
          <p:spPr>
            <a:xfrm>
              <a:off x="507784" y="4735144"/>
              <a:ext cx="9048389" cy="661720"/>
            </a:xfrm>
            <a:prstGeom prst="rect">
              <a:avLst/>
            </a:prstGeom>
          </p:spPr>
          <p:txBody>
            <a:bodyPr wrap="square">
              <a:spAutoFit/>
            </a:bodyPr>
            <a:lstStyle/>
            <a:p>
              <a:pPr>
                <a:spcBef>
                  <a:spcPts val="600"/>
                </a:spcBef>
              </a:pPr>
              <a:r>
                <a:rPr lang="zh-TW" altLang="en-US" sz="1600" kern="100" dirty="0">
                  <a:solidFill>
                    <a:srgbClr val="0CA59F"/>
                  </a:solidFill>
                  <a:latin typeface="微軟正黑體" panose="020B0604030504040204" pitchFamily="34" charset="-120"/>
                  <a:ea typeface="微軟正黑體" panose="020B0604030504040204" pitchFamily="34" charset="-120"/>
                  <a:cs typeface="Times New Roman" panose="02020603050405020304" pitchFamily="18" charset="0"/>
                </a:rPr>
                <a:t>●本計畫補助每位博士級產業訓儲菁英於訓儲期間每月培訓酬金新台幣</a:t>
              </a:r>
              <a:r>
                <a:rPr lang="en-US" altLang="zh-TW" sz="1600" kern="100" dirty="0">
                  <a:solidFill>
                    <a:srgbClr val="0CA59F"/>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600" kern="100" dirty="0">
                  <a:solidFill>
                    <a:srgbClr val="0CA59F"/>
                  </a:solidFill>
                  <a:latin typeface="微軟正黑體" panose="020B0604030504040204" pitchFamily="34" charset="-120"/>
                  <a:ea typeface="微軟正黑體" panose="020B0604030504040204" pitchFamily="34" charset="-120"/>
                  <a:cs typeface="Times New Roman" panose="02020603050405020304" pitchFamily="18" charset="0"/>
                </a:rPr>
                <a:t>萬元整</a:t>
              </a:r>
            </a:p>
            <a:p>
              <a:pPr>
                <a:spcBef>
                  <a:spcPts val="600"/>
                </a:spcBef>
              </a:pPr>
              <a:r>
                <a:rPr lang="zh-TW" altLang="en-US" sz="1600" kern="100" dirty="0">
                  <a:solidFill>
                    <a:srgbClr val="0CA59F"/>
                  </a:solidFill>
                  <a:latin typeface="微軟正黑體" panose="020B0604030504040204" pitchFamily="34" charset="-120"/>
                  <a:ea typeface="微軟正黑體" panose="020B0604030504040204" pitchFamily="34" charset="-120"/>
                  <a:cs typeface="Times New Roman" panose="02020603050405020304" pitchFamily="18" charset="0"/>
                </a:rPr>
                <a:t>●提供為期一年涵蓋各領域等專業課程與職務訓練以及培訓課程</a:t>
              </a:r>
            </a:p>
          </p:txBody>
        </p:sp>
        <p:sp>
          <p:nvSpPr>
            <p:cNvPr id="12" name="矩形 11">
              <a:extLst>
                <a:ext uri="{FF2B5EF4-FFF2-40B4-BE49-F238E27FC236}">
                  <a16:creationId xmlns:a16="http://schemas.microsoft.com/office/drawing/2014/main" id="{84D82C9B-9D11-4642-8A9F-C4B5630DE220}"/>
                </a:ext>
              </a:extLst>
            </p:cNvPr>
            <p:cNvSpPr/>
            <p:nvPr/>
          </p:nvSpPr>
          <p:spPr>
            <a:xfrm>
              <a:off x="507783" y="5899418"/>
              <a:ext cx="9048389" cy="661720"/>
            </a:xfrm>
            <a:prstGeom prst="rect">
              <a:avLst/>
            </a:prstGeom>
          </p:spPr>
          <p:txBody>
            <a:bodyPr wrap="square">
              <a:spAutoFit/>
            </a:bodyPr>
            <a:lstStyle/>
            <a:p>
              <a:pPr>
                <a:spcBef>
                  <a:spcPts val="600"/>
                </a:spcBef>
              </a:pPr>
              <a:r>
                <a:rPr lang="zh-TW" altLang="en-US" sz="1600" kern="100" dirty="0">
                  <a:solidFill>
                    <a:srgbClr val="EA5514"/>
                  </a:solidFill>
                  <a:latin typeface="微軟正黑體" panose="020B0604030504040204" pitchFamily="34" charset="-120"/>
                  <a:ea typeface="微軟正黑體" panose="020B0604030504040204" pitchFamily="34" charset="-120"/>
                  <a:cs typeface="Times New Roman" panose="02020603050405020304" pitchFamily="18" charset="0"/>
                </a:rPr>
                <a:t>●邀請各產業上下游單位，提供實習機會、輔導職涯發展，積極培育產業所需高階人才</a:t>
              </a:r>
            </a:p>
            <a:p>
              <a:pPr>
                <a:spcBef>
                  <a:spcPts val="600"/>
                </a:spcBef>
              </a:pPr>
              <a:r>
                <a:rPr lang="zh-TW" altLang="en-US" sz="1600" kern="100" dirty="0">
                  <a:solidFill>
                    <a:srgbClr val="EA5514"/>
                  </a:solidFill>
                  <a:latin typeface="微軟正黑體" panose="020B0604030504040204" pitchFamily="34" charset="-120"/>
                  <a:ea typeface="微軟正黑體" panose="020B0604030504040204" pitchFamily="34" charset="-120"/>
                  <a:cs typeface="Times New Roman" panose="02020603050405020304" pitchFamily="18" charset="0"/>
                </a:rPr>
                <a:t>●與</a:t>
              </a:r>
              <a:r>
                <a:rPr lang="en-US" altLang="zh-TW" sz="1600" kern="100" dirty="0">
                  <a:solidFill>
                    <a:srgbClr val="EA5514"/>
                  </a:solidFill>
                  <a:latin typeface="微軟正黑體" panose="020B0604030504040204" pitchFamily="34" charset="-120"/>
                  <a:ea typeface="微軟正黑體" panose="020B0604030504040204" pitchFamily="34" charset="-120"/>
                  <a:cs typeface="Times New Roman" panose="02020603050405020304" pitchFamily="18" charset="0"/>
                </a:rPr>
                <a:t>200</a:t>
              </a:r>
              <a:r>
                <a:rPr lang="zh-TW" altLang="en-US" sz="1600" kern="100" dirty="0">
                  <a:solidFill>
                    <a:srgbClr val="EA5514"/>
                  </a:solidFill>
                  <a:latin typeface="微軟正黑體" panose="020B0604030504040204" pitchFamily="34" charset="-120"/>
                  <a:ea typeface="微軟正黑體" panose="020B0604030504040204" pitchFamily="34" charset="-120"/>
                  <a:cs typeface="Times New Roman" panose="02020603050405020304" pitchFamily="18" charset="0"/>
                </a:rPr>
                <a:t>家上市、興櫃、與新創公司合作，提供實習名額，共同推動本計畫之執行</a:t>
              </a:r>
            </a:p>
          </p:txBody>
        </p:sp>
        <p:pic>
          <p:nvPicPr>
            <p:cNvPr id="13" name="圖形 12">
              <a:extLst>
                <a:ext uri="{FF2B5EF4-FFF2-40B4-BE49-F238E27FC236}">
                  <a16:creationId xmlns:a16="http://schemas.microsoft.com/office/drawing/2014/main" id="{07B41564-C162-4E63-B20E-59AB7F89CBC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62309" y="1816943"/>
              <a:ext cx="2346385" cy="349300"/>
            </a:xfrm>
            <a:prstGeom prst="rect">
              <a:avLst/>
            </a:prstGeom>
          </p:spPr>
        </p:pic>
        <p:sp>
          <p:nvSpPr>
            <p:cNvPr id="14" name="矩形 13">
              <a:extLst>
                <a:ext uri="{FF2B5EF4-FFF2-40B4-BE49-F238E27FC236}">
                  <a16:creationId xmlns:a16="http://schemas.microsoft.com/office/drawing/2014/main" id="{9F79E696-E2BA-4980-BE26-18D9274D7C46}"/>
                </a:ext>
              </a:extLst>
            </p:cNvPr>
            <p:cNvSpPr/>
            <p:nvPr/>
          </p:nvSpPr>
          <p:spPr>
            <a:xfrm>
              <a:off x="405439" y="1760761"/>
              <a:ext cx="1500276" cy="461665"/>
            </a:xfrm>
            <a:prstGeom prst="rect">
              <a:avLst/>
            </a:prstGeom>
          </p:spPr>
          <p:txBody>
            <a:bodyPr wrap="square">
              <a:spAutoFit/>
            </a:bodyPr>
            <a:lstStyle/>
            <a:p>
              <a:pPr>
                <a:spcBef>
                  <a:spcPts val="600"/>
                </a:spcBef>
              </a:pPr>
              <a:r>
                <a:rPr lang="zh-TW" altLang="en-US" sz="2400" b="1" kern="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政策依據</a:t>
              </a:r>
              <a:endParaRPr lang="zh-TW" altLang="zh-TW" sz="2400" b="1" kern="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15" name="圖形 14">
              <a:extLst>
                <a:ext uri="{FF2B5EF4-FFF2-40B4-BE49-F238E27FC236}">
                  <a16:creationId xmlns:a16="http://schemas.microsoft.com/office/drawing/2014/main" id="{380A9B8E-ADA2-420D-ACD0-4C8F5C6A626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362309" y="3130119"/>
              <a:ext cx="2337122" cy="347921"/>
            </a:xfrm>
            <a:prstGeom prst="rect">
              <a:avLst/>
            </a:prstGeom>
          </p:spPr>
        </p:pic>
        <p:sp>
          <p:nvSpPr>
            <p:cNvPr id="16" name="矩形 15">
              <a:extLst>
                <a:ext uri="{FF2B5EF4-FFF2-40B4-BE49-F238E27FC236}">
                  <a16:creationId xmlns:a16="http://schemas.microsoft.com/office/drawing/2014/main" id="{86CAB881-A9A1-407E-B616-73244A940161}"/>
                </a:ext>
              </a:extLst>
            </p:cNvPr>
            <p:cNvSpPr/>
            <p:nvPr/>
          </p:nvSpPr>
          <p:spPr>
            <a:xfrm>
              <a:off x="405439" y="3073247"/>
              <a:ext cx="1500276" cy="461665"/>
            </a:xfrm>
            <a:prstGeom prst="rect">
              <a:avLst/>
            </a:prstGeom>
          </p:spPr>
          <p:txBody>
            <a:bodyPr wrap="square">
              <a:spAutoFit/>
            </a:bodyPr>
            <a:lstStyle/>
            <a:p>
              <a:pPr>
                <a:spcBef>
                  <a:spcPts val="600"/>
                </a:spcBef>
              </a:pPr>
              <a:r>
                <a:rPr lang="zh-TW" altLang="en-US" sz="2400" b="1" kern="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計畫目標</a:t>
              </a:r>
              <a:endParaRPr lang="zh-TW" altLang="zh-TW" sz="2400" b="1" kern="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17" name="圖形 16">
              <a:extLst>
                <a:ext uri="{FF2B5EF4-FFF2-40B4-BE49-F238E27FC236}">
                  <a16:creationId xmlns:a16="http://schemas.microsoft.com/office/drawing/2014/main" id="{00394226-DA4B-4270-8A1C-4045566531BF}"/>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62309" y="4304751"/>
              <a:ext cx="2811100" cy="355249"/>
            </a:xfrm>
            <a:prstGeom prst="rect">
              <a:avLst/>
            </a:prstGeom>
          </p:spPr>
        </p:pic>
        <p:sp>
          <p:nvSpPr>
            <p:cNvPr id="18" name="矩形 17">
              <a:extLst>
                <a:ext uri="{FF2B5EF4-FFF2-40B4-BE49-F238E27FC236}">
                  <a16:creationId xmlns:a16="http://schemas.microsoft.com/office/drawing/2014/main" id="{0339C9F6-B7D0-41E7-9FB4-0E9BC4CAA8DA}"/>
                </a:ext>
              </a:extLst>
            </p:cNvPr>
            <p:cNvSpPr/>
            <p:nvPr/>
          </p:nvSpPr>
          <p:spPr>
            <a:xfrm>
              <a:off x="405439" y="4251543"/>
              <a:ext cx="1500276" cy="461665"/>
            </a:xfrm>
            <a:prstGeom prst="rect">
              <a:avLst/>
            </a:prstGeom>
          </p:spPr>
          <p:txBody>
            <a:bodyPr wrap="square">
              <a:spAutoFit/>
            </a:bodyPr>
            <a:lstStyle/>
            <a:p>
              <a:pPr>
                <a:spcBef>
                  <a:spcPts val="600"/>
                </a:spcBef>
              </a:pPr>
              <a:r>
                <a:rPr lang="zh-TW" altLang="en-US" sz="2400" b="1" kern="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培訓優惠</a:t>
              </a:r>
              <a:endParaRPr lang="zh-TW" altLang="zh-TW" sz="2400" b="1" kern="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19" name="圖形 18">
              <a:extLst>
                <a:ext uri="{FF2B5EF4-FFF2-40B4-BE49-F238E27FC236}">
                  <a16:creationId xmlns:a16="http://schemas.microsoft.com/office/drawing/2014/main" id="{D539C116-A9D4-4530-B588-FC816C66754D}"/>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362309" y="5509345"/>
              <a:ext cx="2312435" cy="344246"/>
            </a:xfrm>
            <a:prstGeom prst="rect">
              <a:avLst/>
            </a:prstGeom>
          </p:spPr>
        </p:pic>
        <p:sp>
          <p:nvSpPr>
            <p:cNvPr id="20" name="矩形 19">
              <a:extLst>
                <a:ext uri="{FF2B5EF4-FFF2-40B4-BE49-F238E27FC236}">
                  <a16:creationId xmlns:a16="http://schemas.microsoft.com/office/drawing/2014/main" id="{89D0C16C-EBA3-463F-A69C-FCF93E62D109}"/>
                </a:ext>
              </a:extLst>
            </p:cNvPr>
            <p:cNvSpPr/>
            <p:nvPr/>
          </p:nvSpPr>
          <p:spPr>
            <a:xfrm>
              <a:off x="405439" y="5450636"/>
              <a:ext cx="1500276" cy="461665"/>
            </a:xfrm>
            <a:prstGeom prst="rect">
              <a:avLst/>
            </a:prstGeom>
          </p:spPr>
          <p:txBody>
            <a:bodyPr wrap="square">
              <a:spAutoFit/>
            </a:bodyPr>
            <a:lstStyle/>
            <a:p>
              <a:pPr>
                <a:spcBef>
                  <a:spcPts val="600"/>
                </a:spcBef>
              </a:pPr>
              <a:r>
                <a:rPr lang="zh-TW" altLang="en-US" sz="2400" b="1" kern="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執行方式</a:t>
              </a:r>
              <a:endParaRPr lang="zh-TW" altLang="zh-TW" sz="2400" b="1" kern="100"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pic>
        <p:nvPicPr>
          <p:cNvPr id="21" name="圖形 20">
            <a:extLst>
              <a:ext uri="{FF2B5EF4-FFF2-40B4-BE49-F238E27FC236}">
                <a16:creationId xmlns:a16="http://schemas.microsoft.com/office/drawing/2014/main" id="{431E48B1-2BB8-4E5B-8D1A-272F756B5509}"/>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9689229" y="3744014"/>
            <a:ext cx="2097332" cy="784655"/>
          </a:xfrm>
          <a:prstGeom prst="rect">
            <a:avLst/>
          </a:prstGeom>
        </p:spPr>
      </p:pic>
    </p:spTree>
    <p:extLst>
      <p:ext uri="{BB962C8B-B14F-4D97-AF65-F5344CB8AC3E}">
        <p14:creationId xmlns:p14="http://schemas.microsoft.com/office/powerpoint/2010/main" val="70454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705100" y="240397"/>
            <a:ext cx="6934200" cy="769441"/>
          </a:xfrm>
          <a:prstGeom prst="rect">
            <a:avLst/>
          </a:prstGeom>
        </p:spPr>
        <p:txBody>
          <a:bodyPr wrap="square">
            <a:spAutoFit/>
          </a:bodyPr>
          <a:lstStyle/>
          <a:p>
            <a:pPr algn="ctr"/>
            <a:r>
              <a:rPr lang="en-US" altLang="zh-TW" sz="4400" b="1" dirty="0">
                <a:solidFill>
                  <a:srgbClr val="660066"/>
                </a:solidFill>
                <a:latin typeface="標楷體" panose="03000509000000000000" pitchFamily="65" charset="-120"/>
                <a:ea typeface="標楷體" panose="03000509000000000000" pitchFamily="65" charset="-120"/>
                <a:cs typeface="微軟正黑體"/>
              </a:rPr>
              <a:t>RAISE</a:t>
            </a:r>
            <a:r>
              <a:rPr lang="zh-TW" altLang="en-US" sz="4400" b="1" dirty="0">
                <a:solidFill>
                  <a:srgbClr val="660066"/>
                </a:solidFill>
                <a:latin typeface="標楷體" panose="03000509000000000000" pitchFamily="65" charset="-120"/>
                <a:ea typeface="標楷體" panose="03000509000000000000" pitchFamily="65" charset="-120"/>
                <a:cs typeface="微軟正黑體"/>
              </a:rPr>
              <a:t>計畫與長期實習計畫</a:t>
            </a:r>
            <a:endParaRPr lang="zh-TW" altLang="en-US" sz="4400" b="1" dirty="0">
              <a:solidFill>
                <a:srgbClr val="660066"/>
              </a:solidFill>
              <a:latin typeface="標楷體" panose="03000509000000000000" pitchFamily="65" charset="-120"/>
              <a:ea typeface="標楷體" panose="03000509000000000000" pitchFamily="65" charset="-120"/>
            </a:endParaRPr>
          </a:p>
        </p:txBody>
      </p:sp>
      <p:sp>
        <p:nvSpPr>
          <p:cNvPr id="8" name="投影片編號版面配置區 2">
            <a:extLst>
              <a:ext uri="{FF2B5EF4-FFF2-40B4-BE49-F238E27FC236}">
                <a16:creationId xmlns:a16="http://schemas.microsoft.com/office/drawing/2014/main" id="{5CB9DE61-8081-4829-8822-F249E95AE330}"/>
              </a:ext>
            </a:extLst>
          </p:cNvPr>
          <p:cNvSpPr txBox="1">
            <a:spLocks/>
          </p:cNvSpPr>
          <p:nvPr/>
        </p:nvSpPr>
        <p:spPr>
          <a:xfrm>
            <a:off x="11286187" y="6356350"/>
            <a:ext cx="299720" cy="184666"/>
          </a:xfrm>
          <a:prstGeom prst="rect">
            <a:avLst/>
          </a:prstGeom>
        </p:spPr>
        <p:txBody>
          <a:bodyPr wrap="square" lIns="0" tIns="0" rIns="0" bIns="0">
            <a:spAutoFit/>
          </a:bodyPr>
          <a:lstStyle>
            <a:defPPr>
              <a:defRPr lang="zh-TW"/>
            </a:defPPr>
            <a:lvl1pPr marL="0" algn="l" defTabSz="914400" rtl="0" eaLnBrk="1" latinLnBrk="0" hangingPunct="1">
              <a:defRPr sz="1200" b="0" i="0" kern="1200">
                <a:solidFill>
                  <a:srgbClr val="8A8A8A"/>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a:latin typeface="標楷體" panose="03000509000000000000" pitchFamily="65" charset="-120"/>
                <a:ea typeface="標楷體" panose="03000509000000000000" pitchFamily="65" charset="-120"/>
              </a:rPr>
              <a:t>18</a:t>
            </a:r>
            <a:endParaRPr lang="zh-TW" altLang="en-US" dirty="0">
              <a:latin typeface="標楷體" panose="03000509000000000000" pitchFamily="65" charset="-120"/>
              <a:ea typeface="標楷體" panose="03000509000000000000" pitchFamily="65" charset="-120"/>
            </a:endParaRPr>
          </a:p>
        </p:txBody>
      </p:sp>
      <p:grpSp>
        <p:nvGrpSpPr>
          <p:cNvPr id="22" name="群組 21">
            <a:extLst>
              <a:ext uri="{FF2B5EF4-FFF2-40B4-BE49-F238E27FC236}">
                <a16:creationId xmlns:a16="http://schemas.microsoft.com/office/drawing/2014/main" id="{D856F8A1-7464-4A24-A292-F0C7538C4D87}"/>
              </a:ext>
            </a:extLst>
          </p:cNvPr>
          <p:cNvGrpSpPr/>
          <p:nvPr/>
        </p:nvGrpSpPr>
        <p:grpSpPr>
          <a:xfrm>
            <a:off x="918704" y="1405295"/>
            <a:ext cx="4713478" cy="4655643"/>
            <a:chOff x="93156" y="1796776"/>
            <a:chExt cx="4713478" cy="4655643"/>
          </a:xfrm>
        </p:grpSpPr>
        <p:pic>
          <p:nvPicPr>
            <p:cNvPr id="23" name="圖形 22">
              <a:extLst>
                <a:ext uri="{FF2B5EF4-FFF2-40B4-BE49-F238E27FC236}">
                  <a16:creationId xmlns:a16="http://schemas.microsoft.com/office/drawing/2014/main" id="{1A291136-CE56-4620-B086-AB9A0BAD5E6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66896" y="1796776"/>
              <a:ext cx="1750394" cy="373417"/>
            </a:xfrm>
            <a:prstGeom prst="rect">
              <a:avLst/>
            </a:prstGeom>
          </p:spPr>
        </p:pic>
        <p:pic>
          <p:nvPicPr>
            <p:cNvPr id="24" name="圖形 23">
              <a:extLst>
                <a:ext uri="{FF2B5EF4-FFF2-40B4-BE49-F238E27FC236}">
                  <a16:creationId xmlns:a16="http://schemas.microsoft.com/office/drawing/2014/main" id="{9BCEE263-531A-4D8E-B2ED-BE046C9452D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85946" y="2505745"/>
              <a:ext cx="4257620" cy="709603"/>
            </a:xfrm>
            <a:prstGeom prst="rect">
              <a:avLst/>
            </a:prstGeom>
          </p:spPr>
        </p:pic>
        <p:pic>
          <p:nvPicPr>
            <p:cNvPr id="25" name="圖形 24">
              <a:extLst>
                <a:ext uri="{FF2B5EF4-FFF2-40B4-BE49-F238E27FC236}">
                  <a16:creationId xmlns:a16="http://schemas.microsoft.com/office/drawing/2014/main" id="{39055C80-CD9E-4CC4-8211-7FAE7289F89A}"/>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93156" y="3397691"/>
              <a:ext cx="4713478" cy="3054728"/>
            </a:xfrm>
            <a:prstGeom prst="rect">
              <a:avLst/>
            </a:prstGeom>
          </p:spPr>
        </p:pic>
        <p:pic>
          <p:nvPicPr>
            <p:cNvPr id="26" name="圖形 25">
              <a:extLst>
                <a:ext uri="{FF2B5EF4-FFF2-40B4-BE49-F238E27FC236}">
                  <a16:creationId xmlns:a16="http://schemas.microsoft.com/office/drawing/2014/main" id="{C682A05D-8102-43A3-B716-C9A32A69B44D}"/>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85946" y="2197018"/>
              <a:ext cx="4295775" cy="19050"/>
            </a:xfrm>
            <a:prstGeom prst="rect">
              <a:avLst/>
            </a:prstGeom>
          </p:spPr>
        </p:pic>
      </p:grpSp>
      <p:grpSp>
        <p:nvGrpSpPr>
          <p:cNvPr id="33" name="群組 32">
            <a:extLst>
              <a:ext uri="{FF2B5EF4-FFF2-40B4-BE49-F238E27FC236}">
                <a16:creationId xmlns:a16="http://schemas.microsoft.com/office/drawing/2014/main" id="{AB82DECE-C74A-4948-A2B8-EA9874EA7991}"/>
              </a:ext>
            </a:extLst>
          </p:cNvPr>
          <p:cNvGrpSpPr/>
          <p:nvPr/>
        </p:nvGrpSpPr>
        <p:grpSpPr>
          <a:xfrm>
            <a:off x="6499811" y="1405295"/>
            <a:ext cx="4751186" cy="5232695"/>
            <a:chOff x="5006050" y="1796776"/>
            <a:chExt cx="4751186" cy="5232695"/>
          </a:xfrm>
        </p:grpSpPr>
        <p:pic>
          <p:nvPicPr>
            <p:cNvPr id="34" name="圖形 33">
              <a:extLst>
                <a:ext uri="{FF2B5EF4-FFF2-40B4-BE49-F238E27FC236}">
                  <a16:creationId xmlns:a16="http://schemas.microsoft.com/office/drawing/2014/main" id="{C8621AEE-D1DF-4222-AB9A-0D4722FAA40E}"/>
                </a:ext>
              </a:extLst>
            </p:cNvPr>
            <p:cNvPicPr>
              <a:picLocks noChangeAspect="1"/>
            </p:cNvPicPr>
            <p:nvPr/>
          </p:nvPicPr>
          <p:blipFill rotWithShape="1">
            <a:blip r:embed="rId11">
              <a:extLst>
                <a:ext uri="{96DAC541-7B7A-43D3-8B79-37D633B846F1}">
                  <asvg:svgBlip xmlns:asvg="http://schemas.microsoft.com/office/drawing/2016/SVG/main" xmlns="" r:embed="rId12"/>
                </a:ext>
              </a:extLst>
            </a:blip>
            <a:srcRect l="7401" t="7401" r="6845" b="9641"/>
            <a:stretch/>
          </p:blipFill>
          <p:spPr>
            <a:xfrm>
              <a:off x="5160508" y="3840868"/>
              <a:ext cx="4394732" cy="3188603"/>
            </a:xfrm>
            <a:prstGeom prst="rect">
              <a:avLst/>
            </a:prstGeom>
          </p:spPr>
        </p:pic>
        <p:pic>
          <p:nvPicPr>
            <p:cNvPr id="35" name="圖形 34">
              <a:extLst>
                <a:ext uri="{FF2B5EF4-FFF2-40B4-BE49-F238E27FC236}">
                  <a16:creationId xmlns:a16="http://schemas.microsoft.com/office/drawing/2014/main" id="{BFBFAB56-38B7-4169-A5F8-79905F4DFB96}"/>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5011743" y="3492694"/>
              <a:ext cx="3016365" cy="307401"/>
            </a:xfrm>
            <a:prstGeom prst="rect">
              <a:avLst/>
            </a:prstGeom>
          </p:spPr>
        </p:pic>
        <p:pic>
          <p:nvPicPr>
            <p:cNvPr id="36" name="圖形 35">
              <a:extLst>
                <a:ext uri="{FF2B5EF4-FFF2-40B4-BE49-F238E27FC236}">
                  <a16:creationId xmlns:a16="http://schemas.microsoft.com/office/drawing/2014/main" id="{75ED0057-B142-47AF-9667-A3F4F32203D6}"/>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5011742" y="1796776"/>
              <a:ext cx="3993751" cy="361017"/>
            </a:xfrm>
            <a:prstGeom prst="rect">
              <a:avLst/>
            </a:prstGeom>
          </p:spPr>
        </p:pic>
        <p:pic>
          <p:nvPicPr>
            <p:cNvPr id="37" name="圖形 36">
              <a:extLst>
                <a:ext uri="{FF2B5EF4-FFF2-40B4-BE49-F238E27FC236}">
                  <a16:creationId xmlns:a16="http://schemas.microsoft.com/office/drawing/2014/main" id="{9382DBC5-46F9-435F-9881-887A065A05F9}"/>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5011743" y="2301002"/>
              <a:ext cx="4745493" cy="557163"/>
            </a:xfrm>
            <a:prstGeom prst="rect">
              <a:avLst/>
            </a:prstGeom>
          </p:spPr>
        </p:pic>
        <p:pic>
          <p:nvPicPr>
            <p:cNvPr id="38" name="圖形 37">
              <a:extLst>
                <a:ext uri="{FF2B5EF4-FFF2-40B4-BE49-F238E27FC236}">
                  <a16:creationId xmlns:a16="http://schemas.microsoft.com/office/drawing/2014/main" id="{AD07BBCA-5D92-4CD8-B3D3-04E6BAB5DD2F}"/>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5011743" y="3010316"/>
              <a:ext cx="4284391" cy="307401"/>
            </a:xfrm>
            <a:prstGeom prst="rect">
              <a:avLst/>
            </a:prstGeom>
          </p:spPr>
        </p:pic>
        <p:pic>
          <p:nvPicPr>
            <p:cNvPr id="39" name="圖形 38">
              <a:extLst>
                <a:ext uri="{FF2B5EF4-FFF2-40B4-BE49-F238E27FC236}">
                  <a16:creationId xmlns:a16="http://schemas.microsoft.com/office/drawing/2014/main" id="{393C6323-4254-49A4-9569-251771FC318C}"/>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5006050" y="2197018"/>
              <a:ext cx="4295775" cy="19050"/>
            </a:xfrm>
            <a:prstGeom prst="rect">
              <a:avLst/>
            </a:prstGeom>
          </p:spPr>
        </p:pic>
      </p:grpSp>
    </p:spTree>
    <p:extLst>
      <p:ext uri="{BB962C8B-B14F-4D97-AF65-F5344CB8AC3E}">
        <p14:creationId xmlns:p14="http://schemas.microsoft.com/office/powerpoint/2010/main" val="20111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91808183-94FF-43D1-99C3-0FD0C48516F0}"/>
              </a:ext>
            </a:extLst>
          </p:cNvPr>
          <p:cNvSpPr/>
          <p:nvPr/>
        </p:nvSpPr>
        <p:spPr>
          <a:xfrm>
            <a:off x="2705100" y="240397"/>
            <a:ext cx="6934200" cy="1138773"/>
          </a:xfrm>
          <a:prstGeom prst="rect">
            <a:avLst/>
          </a:prstGeom>
        </p:spPr>
        <p:txBody>
          <a:bodyPr wrap="square">
            <a:spAutoFit/>
          </a:bodyPr>
          <a:lstStyle/>
          <a:p>
            <a:pPr algn="ctr"/>
            <a:r>
              <a:rPr lang="zh-TW" altLang="en-US" sz="4400" b="1" dirty="0">
                <a:solidFill>
                  <a:srgbClr val="660066"/>
                </a:solidFill>
                <a:latin typeface="標楷體" panose="03000509000000000000" pitchFamily="65" charset="-120"/>
                <a:ea typeface="標楷體" panose="03000509000000000000" pitchFamily="65" charset="-120"/>
                <a:cs typeface="微軟正黑體"/>
              </a:rPr>
              <a:t>博士卓越提升計畫</a:t>
            </a:r>
            <a:r>
              <a:rPr lang="zh-TW" altLang="en-US" sz="4400" b="1" dirty="0">
                <a:solidFill>
                  <a:srgbClr val="660066"/>
                </a:solidFill>
                <a:latin typeface="標楷體" panose="03000509000000000000" pitchFamily="65" charset="-120"/>
                <a:ea typeface="標楷體" panose="03000509000000000000" pitchFamily="65" charset="-120"/>
              </a:rPr>
              <a:t>執行目標</a:t>
            </a:r>
            <a:endParaRPr lang="en-US" altLang="zh-TW" sz="4400" b="1" dirty="0">
              <a:solidFill>
                <a:srgbClr val="660066"/>
              </a:solidFill>
              <a:latin typeface="標楷體" panose="03000509000000000000" pitchFamily="65" charset="-120"/>
              <a:ea typeface="標楷體" panose="03000509000000000000" pitchFamily="65" charset="-120"/>
            </a:endParaRPr>
          </a:p>
          <a:p>
            <a:pPr algn="ctr"/>
            <a:r>
              <a:rPr lang="en-US" altLang="zh-TW" sz="2400" dirty="0">
                <a:solidFill>
                  <a:srgbClr val="FF0000"/>
                </a:solidFill>
                <a:latin typeface="標楷體" panose="03000509000000000000" pitchFamily="65" charset="-120"/>
                <a:ea typeface="標楷體" panose="03000509000000000000" pitchFamily="65" charset="-120"/>
              </a:rPr>
              <a:t>(2019.10.1 ~ 2023.9.30)</a:t>
            </a:r>
            <a:endParaRPr lang="zh-TW" altLang="en-US" sz="2400" dirty="0">
              <a:solidFill>
                <a:srgbClr val="FF0000"/>
              </a:solidFill>
              <a:latin typeface="標楷體" panose="03000509000000000000" pitchFamily="65" charset="-120"/>
              <a:ea typeface="標楷體" panose="03000509000000000000" pitchFamily="65" charset="-120"/>
            </a:endParaRPr>
          </a:p>
        </p:txBody>
      </p:sp>
      <p:sp>
        <p:nvSpPr>
          <p:cNvPr id="7" name="投影片編號版面配置區 2">
            <a:extLst>
              <a:ext uri="{FF2B5EF4-FFF2-40B4-BE49-F238E27FC236}">
                <a16:creationId xmlns:a16="http://schemas.microsoft.com/office/drawing/2014/main" id="{31A3A9A0-DD36-4423-971D-A991A9203E57}"/>
              </a:ext>
            </a:extLst>
          </p:cNvPr>
          <p:cNvSpPr txBox="1">
            <a:spLocks/>
          </p:cNvSpPr>
          <p:nvPr/>
        </p:nvSpPr>
        <p:spPr>
          <a:xfrm>
            <a:off x="11286187" y="6356350"/>
            <a:ext cx="299720" cy="184666"/>
          </a:xfrm>
          <a:prstGeom prst="rect">
            <a:avLst/>
          </a:prstGeom>
        </p:spPr>
        <p:txBody>
          <a:bodyPr wrap="square" lIns="0" tIns="0" rIns="0" bIns="0">
            <a:spAutoFit/>
          </a:bodyPr>
          <a:lstStyle>
            <a:defPPr>
              <a:defRPr lang="zh-TW"/>
            </a:defPPr>
            <a:lvl1pPr marL="0" algn="l" defTabSz="914400" rtl="0" eaLnBrk="1" latinLnBrk="0" hangingPunct="1">
              <a:defRPr sz="1200" b="0" i="0" kern="1200">
                <a:solidFill>
                  <a:srgbClr val="8A8A8A"/>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a:latin typeface="標楷體" panose="03000509000000000000" pitchFamily="65" charset="-120"/>
                <a:ea typeface="標楷體" panose="03000509000000000000" pitchFamily="65" charset="-120"/>
              </a:rPr>
              <a:t>19</a:t>
            </a:r>
            <a:endParaRPr lang="zh-TW" altLang="en-US" dirty="0">
              <a:latin typeface="標楷體" panose="03000509000000000000" pitchFamily="65" charset="-120"/>
              <a:ea typeface="標楷體" panose="03000509000000000000" pitchFamily="65" charset="-120"/>
            </a:endParaRPr>
          </a:p>
        </p:txBody>
      </p:sp>
      <p:grpSp>
        <p:nvGrpSpPr>
          <p:cNvPr id="25" name="群組 24">
            <a:extLst>
              <a:ext uri="{FF2B5EF4-FFF2-40B4-BE49-F238E27FC236}">
                <a16:creationId xmlns:a16="http://schemas.microsoft.com/office/drawing/2014/main" id="{7442E5BD-83ED-4169-9D55-2573144D1FD4}"/>
              </a:ext>
            </a:extLst>
          </p:cNvPr>
          <p:cNvGrpSpPr/>
          <p:nvPr/>
        </p:nvGrpSpPr>
        <p:grpSpPr>
          <a:xfrm>
            <a:off x="288256" y="1597209"/>
            <a:ext cx="11506580" cy="4655043"/>
            <a:chOff x="288256" y="1597209"/>
            <a:chExt cx="11506580" cy="4655043"/>
          </a:xfrm>
        </p:grpSpPr>
        <p:graphicFrame>
          <p:nvGraphicFramePr>
            <p:cNvPr id="26" name="內容版面配置區 4">
              <a:extLst>
                <a:ext uri="{FF2B5EF4-FFF2-40B4-BE49-F238E27FC236}">
                  <a16:creationId xmlns:a16="http://schemas.microsoft.com/office/drawing/2014/main" id="{416FF649-D892-46E9-B036-4A233257B180}"/>
                </a:ext>
              </a:extLst>
            </p:cNvPr>
            <p:cNvGraphicFramePr>
              <a:graphicFrameLocks/>
            </p:cNvGraphicFramePr>
            <p:nvPr>
              <p:extLst>
                <p:ext uri="{D42A27DB-BD31-4B8C-83A1-F6EECF244321}">
                  <p14:modId xmlns:p14="http://schemas.microsoft.com/office/powerpoint/2010/main" val="3023559210"/>
                </p:ext>
              </p:extLst>
            </p:nvPr>
          </p:nvGraphicFramePr>
          <p:xfrm>
            <a:off x="406049" y="2952667"/>
            <a:ext cx="1865747" cy="7814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文字方塊 26">
              <a:extLst>
                <a:ext uri="{FF2B5EF4-FFF2-40B4-BE49-F238E27FC236}">
                  <a16:creationId xmlns:a16="http://schemas.microsoft.com/office/drawing/2014/main" id="{8C83CAFB-67C2-47F1-AADF-94D395DF3205}"/>
                </a:ext>
              </a:extLst>
            </p:cNvPr>
            <p:cNvSpPr txBox="1"/>
            <p:nvPr/>
          </p:nvSpPr>
          <p:spPr>
            <a:xfrm>
              <a:off x="288256" y="3943928"/>
              <a:ext cx="1762782" cy="2308324"/>
            </a:xfrm>
            <a:prstGeom prst="rect">
              <a:avLst/>
            </a:prstGeom>
            <a:noFill/>
            <a:ln w="28575">
              <a:solidFill>
                <a:schemeClr val="accent5"/>
              </a:solidFill>
            </a:ln>
          </p:spPr>
          <p:txBody>
            <a:bodyPr wrap="square" rtlCol="0">
              <a:spAutoFit/>
            </a:bodyPr>
            <a:lstStyle/>
            <a:p>
              <a:pPr marL="285750" indent="-285750">
                <a:buFont typeface="Wingdings" panose="05000000000000000000" pitchFamily="2" charset="2"/>
                <a:buChar char="Ø"/>
              </a:pPr>
              <a:r>
                <a:rPr lang="zh-TW" altLang="en-US" sz="2400" dirty="0">
                  <a:latin typeface="標楷體" panose="03000509000000000000" pitchFamily="65" charset="-120"/>
                  <a:ea typeface="標楷體" panose="03000509000000000000" pitchFamily="65" charset="-120"/>
                </a:rPr>
                <a:t>研究計畫參與案件數及功能</a:t>
              </a:r>
              <a:endParaRPr lang="en-US" altLang="zh-TW" sz="2400" dirty="0">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zh-TW" altLang="en-US" sz="2400" dirty="0">
                  <a:latin typeface="標楷體" panose="03000509000000000000" pitchFamily="65" charset="-120"/>
                  <a:ea typeface="標楷體" panose="03000509000000000000" pitchFamily="65" charset="-120"/>
                </a:rPr>
                <a:t>通過資格考比率</a:t>
              </a:r>
              <a:endParaRPr lang="en-US" altLang="zh-TW" sz="2400" dirty="0">
                <a:latin typeface="標楷體" panose="03000509000000000000" pitchFamily="65" charset="-120"/>
                <a:ea typeface="標楷體" panose="03000509000000000000" pitchFamily="65" charset="-120"/>
              </a:endParaRPr>
            </a:p>
            <a:p>
              <a:pPr marL="285750" indent="-285750">
                <a:buFont typeface="Wingdings" panose="05000000000000000000" pitchFamily="2" charset="2"/>
                <a:buChar char="Ø"/>
              </a:pPr>
              <a:r>
                <a:rPr lang="zh-TW" altLang="en-US" sz="2400" dirty="0">
                  <a:latin typeface="標楷體" panose="03000509000000000000" pitchFamily="65" charset="-120"/>
                  <a:ea typeface="標楷體" panose="03000509000000000000" pitchFamily="65" charset="-120"/>
                </a:rPr>
                <a:t>在學率</a:t>
              </a:r>
            </a:p>
          </p:txBody>
        </p:sp>
        <p:graphicFrame>
          <p:nvGraphicFramePr>
            <p:cNvPr id="28" name="內容版面配置區 4">
              <a:extLst>
                <a:ext uri="{FF2B5EF4-FFF2-40B4-BE49-F238E27FC236}">
                  <a16:creationId xmlns:a16="http://schemas.microsoft.com/office/drawing/2014/main" id="{1D3D12C0-2F93-44A2-B7DB-06BA94F906A8}"/>
                </a:ext>
              </a:extLst>
            </p:cNvPr>
            <p:cNvGraphicFramePr>
              <a:graphicFrameLocks/>
            </p:cNvGraphicFramePr>
            <p:nvPr>
              <p:extLst>
                <p:ext uri="{D42A27DB-BD31-4B8C-83A1-F6EECF244321}">
                  <p14:modId xmlns:p14="http://schemas.microsoft.com/office/powerpoint/2010/main" val="1417294859"/>
                </p:ext>
              </p:extLst>
            </p:nvPr>
          </p:nvGraphicFramePr>
          <p:xfrm>
            <a:off x="1991568" y="2934505"/>
            <a:ext cx="2512665" cy="7995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29" name="內容版面配置區 4">
              <a:extLst>
                <a:ext uri="{FF2B5EF4-FFF2-40B4-BE49-F238E27FC236}">
                  <a16:creationId xmlns:a16="http://schemas.microsoft.com/office/drawing/2014/main" id="{8A6029D4-6750-43F1-AE58-BFE801C5222D}"/>
                </a:ext>
              </a:extLst>
            </p:cNvPr>
            <p:cNvGraphicFramePr>
              <a:graphicFrameLocks/>
            </p:cNvGraphicFramePr>
            <p:nvPr>
              <p:extLst>
                <p:ext uri="{D42A27DB-BD31-4B8C-83A1-F6EECF244321}">
                  <p14:modId xmlns:p14="http://schemas.microsoft.com/office/powerpoint/2010/main" val="3646998318"/>
                </p:ext>
              </p:extLst>
            </p:nvPr>
          </p:nvGraphicFramePr>
          <p:xfrm>
            <a:off x="5809525" y="2952667"/>
            <a:ext cx="2506991" cy="77417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30" name="內容版面配置區 4">
              <a:extLst>
                <a:ext uri="{FF2B5EF4-FFF2-40B4-BE49-F238E27FC236}">
                  <a16:creationId xmlns:a16="http://schemas.microsoft.com/office/drawing/2014/main" id="{56C9F961-3F11-4FC4-8474-1545E0400ABE}"/>
                </a:ext>
              </a:extLst>
            </p:cNvPr>
            <p:cNvGraphicFramePr>
              <a:graphicFrameLocks/>
            </p:cNvGraphicFramePr>
            <p:nvPr>
              <p:extLst>
                <p:ext uri="{D42A27DB-BD31-4B8C-83A1-F6EECF244321}">
                  <p14:modId xmlns:p14="http://schemas.microsoft.com/office/powerpoint/2010/main" val="4081173715"/>
                </p:ext>
              </p:extLst>
            </p:nvPr>
          </p:nvGraphicFramePr>
          <p:xfrm>
            <a:off x="4867566" y="2913165"/>
            <a:ext cx="1699491" cy="793814"/>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31" name="內容版面配置區 4">
              <a:extLst>
                <a:ext uri="{FF2B5EF4-FFF2-40B4-BE49-F238E27FC236}">
                  <a16:creationId xmlns:a16="http://schemas.microsoft.com/office/drawing/2014/main" id="{7E429C4E-D067-4153-84AC-F511E2738CC0}"/>
                </a:ext>
              </a:extLst>
            </p:cNvPr>
            <p:cNvGraphicFramePr>
              <a:graphicFrameLocks/>
            </p:cNvGraphicFramePr>
            <p:nvPr>
              <p:extLst>
                <p:ext uri="{D42A27DB-BD31-4B8C-83A1-F6EECF244321}">
                  <p14:modId xmlns:p14="http://schemas.microsoft.com/office/powerpoint/2010/main" val="2857035434"/>
                </p:ext>
              </p:extLst>
            </p:nvPr>
          </p:nvGraphicFramePr>
          <p:xfrm>
            <a:off x="8100297" y="2913165"/>
            <a:ext cx="1699491" cy="772578"/>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32" name="內容版面配置區 4">
              <a:extLst>
                <a:ext uri="{FF2B5EF4-FFF2-40B4-BE49-F238E27FC236}">
                  <a16:creationId xmlns:a16="http://schemas.microsoft.com/office/drawing/2014/main" id="{97F63BC6-79D2-407E-BD7F-74A1370A2112}"/>
                </a:ext>
              </a:extLst>
            </p:cNvPr>
            <p:cNvGraphicFramePr>
              <a:graphicFrameLocks/>
            </p:cNvGraphicFramePr>
            <p:nvPr>
              <p:extLst>
                <p:ext uri="{D42A27DB-BD31-4B8C-83A1-F6EECF244321}">
                  <p14:modId xmlns:p14="http://schemas.microsoft.com/office/powerpoint/2010/main" val="3649326456"/>
                </p:ext>
              </p:extLst>
            </p:nvPr>
          </p:nvGraphicFramePr>
          <p:xfrm>
            <a:off x="9490370" y="2396361"/>
            <a:ext cx="1699491" cy="772578"/>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33" name="內容版面配置區 4">
              <a:extLst>
                <a:ext uri="{FF2B5EF4-FFF2-40B4-BE49-F238E27FC236}">
                  <a16:creationId xmlns:a16="http://schemas.microsoft.com/office/drawing/2014/main" id="{3F171FF1-BB79-4CA1-9FF9-3554864680AA}"/>
                </a:ext>
              </a:extLst>
            </p:cNvPr>
            <p:cNvGraphicFramePr>
              <a:graphicFrameLocks/>
            </p:cNvGraphicFramePr>
            <p:nvPr>
              <p:extLst>
                <p:ext uri="{D42A27DB-BD31-4B8C-83A1-F6EECF244321}">
                  <p14:modId xmlns:p14="http://schemas.microsoft.com/office/powerpoint/2010/main" val="3907420302"/>
                </p:ext>
              </p:extLst>
            </p:nvPr>
          </p:nvGraphicFramePr>
          <p:xfrm>
            <a:off x="4219506" y="2934505"/>
            <a:ext cx="1852415" cy="793814"/>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graphicFrame>
          <p:nvGraphicFramePr>
            <p:cNvPr id="34" name="內容版面配置區 4">
              <a:extLst>
                <a:ext uri="{FF2B5EF4-FFF2-40B4-BE49-F238E27FC236}">
                  <a16:creationId xmlns:a16="http://schemas.microsoft.com/office/drawing/2014/main" id="{7BA0D353-9C2A-4A63-B867-6DE934C0804C}"/>
                </a:ext>
              </a:extLst>
            </p:cNvPr>
            <p:cNvGraphicFramePr>
              <a:graphicFrameLocks/>
            </p:cNvGraphicFramePr>
            <p:nvPr>
              <p:extLst>
                <p:ext uri="{D42A27DB-BD31-4B8C-83A1-F6EECF244321}">
                  <p14:modId xmlns:p14="http://schemas.microsoft.com/office/powerpoint/2010/main" val="258480503"/>
                </p:ext>
              </p:extLst>
            </p:nvPr>
          </p:nvGraphicFramePr>
          <p:xfrm>
            <a:off x="8014761" y="2943461"/>
            <a:ext cx="2004294" cy="793814"/>
          </p:xfrm>
          <a:graphic>
            <a:graphicData uri="http://schemas.openxmlformats.org/drawingml/2006/diagram">
              <dgm:relIds xmlns:dgm="http://schemas.openxmlformats.org/drawingml/2006/diagram" xmlns:r="http://schemas.openxmlformats.org/officeDocument/2006/relationships" r:dm="rId37" r:lo="rId38" r:qs="rId39" r:cs="rId40"/>
            </a:graphicData>
          </a:graphic>
        </p:graphicFrame>
        <p:graphicFrame>
          <p:nvGraphicFramePr>
            <p:cNvPr id="35" name="內容版面配置區 4">
              <a:extLst>
                <a:ext uri="{FF2B5EF4-FFF2-40B4-BE49-F238E27FC236}">
                  <a16:creationId xmlns:a16="http://schemas.microsoft.com/office/drawing/2014/main" id="{8B727374-CCC7-43A7-AF23-4469DD4B835D}"/>
                </a:ext>
              </a:extLst>
            </p:cNvPr>
            <p:cNvGraphicFramePr>
              <a:graphicFrameLocks/>
            </p:cNvGraphicFramePr>
            <p:nvPr>
              <p:extLst>
                <p:ext uri="{D42A27DB-BD31-4B8C-83A1-F6EECF244321}">
                  <p14:modId xmlns:p14="http://schemas.microsoft.com/office/powerpoint/2010/main" val="588202013"/>
                </p:ext>
              </p:extLst>
            </p:nvPr>
          </p:nvGraphicFramePr>
          <p:xfrm>
            <a:off x="9688958" y="2940264"/>
            <a:ext cx="2105878" cy="793814"/>
          </p:xfrm>
          <a:graphic>
            <a:graphicData uri="http://schemas.openxmlformats.org/drawingml/2006/diagram">
              <dgm:relIds xmlns:dgm="http://schemas.openxmlformats.org/drawingml/2006/diagram" xmlns:r="http://schemas.openxmlformats.org/officeDocument/2006/relationships" r:dm="rId42" r:lo="rId43" r:qs="rId44" r:cs="rId45"/>
            </a:graphicData>
          </a:graphic>
        </p:graphicFrame>
        <p:sp>
          <p:nvSpPr>
            <p:cNvPr id="36" name="文字方塊 35">
              <a:extLst>
                <a:ext uri="{FF2B5EF4-FFF2-40B4-BE49-F238E27FC236}">
                  <a16:creationId xmlns:a16="http://schemas.microsoft.com/office/drawing/2014/main" id="{C26E6280-8C2B-4519-AAD6-54D85FC22F43}"/>
                </a:ext>
              </a:extLst>
            </p:cNvPr>
            <p:cNvSpPr txBox="1"/>
            <p:nvPr/>
          </p:nvSpPr>
          <p:spPr>
            <a:xfrm>
              <a:off x="2154002" y="3933821"/>
              <a:ext cx="1732033" cy="2308324"/>
            </a:xfrm>
            <a:prstGeom prst="rect">
              <a:avLst/>
            </a:prstGeom>
            <a:noFill/>
            <a:ln w="28575">
              <a:solidFill>
                <a:schemeClr val="accent5"/>
              </a:solidFill>
            </a:ln>
          </p:spPr>
          <p:txBody>
            <a:bodyPr wrap="square" rtlCol="0">
              <a:spAutoFit/>
            </a:bodyPr>
            <a:lstStyle/>
            <a:p>
              <a:pPr marL="285750" indent="-285750">
                <a:buFont typeface="Wingdings" panose="05000000000000000000" pitchFamily="2" charset="2"/>
                <a:buChar char="Ø"/>
              </a:pPr>
              <a:r>
                <a:rPr lang="zh-TW" altLang="en-US" sz="2800" dirty="0">
                  <a:latin typeface="標楷體" panose="03000509000000000000" pitchFamily="65" charset="-120"/>
                  <a:ea typeface="標楷體" panose="03000509000000000000" pitchFamily="65" charset="-120"/>
                </a:rPr>
                <a:t>協助職涯探索與擴大可能性</a:t>
              </a:r>
              <a:endParaRPr lang="en-US" altLang="zh-TW" sz="2800" dirty="0">
                <a:latin typeface="標楷體" panose="03000509000000000000" pitchFamily="65" charset="-120"/>
                <a:ea typeface="標楷體" panose="03000509000000000000" pitchFamily="65" charset="-120"/>
              </a:endParaRPr>
            </a:p>
            <a:p>
              <a:endParaRPr lang="en-US" altLang="zh-TW" sz="3200" dirty="0">
                <a:latin typeface="標楷體" panose="03000509000000000000" pitchFamily="65" charset="-120"/>
                <a:ea typeface="標楷體" panose="03000509000000000000" pitchFamily="65" charset="-120"/>
              </a:endParaRPr>
            </a:p>
          </p:txBody>
        </p:sp>
        <p:sp>
          <p:nvSpPr>
            <p:cNvPr id="37" name="文字方塊 36">
              <a:extLst>
                <a:ext uri="{FF2B5EF4-FFF2-40B4-BE49-F238E27FC236}">
                  <a16:creationId xmlns:a16="http://schemas.microsoft.com/office/drawing/2014/main" id="{EA39297A-A6A5-41C9-B3FE-A2710369BF78}"/>
                </a:ext>
              </a:extLst>
            </p:cNvPr>
            <p:cNvSpPr txBox="1"/>
            <p:nvPr/>
          </p:nvSpPr>
          <p:spPr>
            <a:xfrm>
              <a:off x="4010649" y="3943928"/>
              <a:ext cx="1909864" cy="2308324"/>
            </a:xfrm>
            <a:prstGeom prst="rect">
              <a:avLst/>
            </a:prstGeom>
            <a:noFill/>
            <a:ln w="28575">
              <a:solidFill>
                <a:schemeClr val="accent5"/>
              </a:solidFill>
            </a:ln>
          </p:spPr>
          <p:txBody>
            <a:bodyPr wrap="square" rtlCol="0">
              <a:spAutoFit/>
            </a:bodyPr>
            <a:lstStyle/>
            <a:p>
              <a:pPr marL="285750" indent="-285750">
                <a:buFont typeface="Wingdings" panose="05000000000000000000" pitchFamily="2" charset="2"/>
                <a:buChar char="Ø"/>
              </a:pPr>
              <a:r>
                <a:rPr lang="zh-TW" altLang="en-US" sz="2400" dirty="0">
                  <a:latin typeface="標楷體" panose="03000509000000000000" pitchFamily="65" charset="-120"/>
                  <a:ea typeface="標楷體" panose="03000509000000000000" pitchFamily="65" charset="-120"/>
                </a:rPr>
                <a:t>研究成果發表</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期刊、研討會論文等</a:t>
              </a:r>
              <a:r>
                <a:rPr lang="en-US" altLang="zh-TW" sz="2400" dirty="0">
                  <a:latin typeface="標楷體" panose="03000509000000000000" pitchFamily="65" charset="-120"/>
                  <a:ea typeface="標楷體" panose="03000509000000000000" pitchFamily="65" charset="-120"/>
                </a:rPr>
                <a:t>)</a:t>
              </a:r>
            </a:p>
            <a:p>
              <a:pPr marL="285750" indent="-285750">
                <a:buFont typeface="Wingdings" panose="05000000000000000000" pitchFamily="2" charset="2"/>
                <a:buChar char="Ø"/>
              </a:pPr>
              <a:r>
                <a:rPr lang="zh-TW" altLang="en-US" sz="2400" dirty="0">
                  <a:latin typeface="標楷體" panose="03000509000000000000" pitchFamily="65" charset="-120"/>
                  <a:ea typeface="標楷體" panose="03000509000000000000" pitchFamily="65" charset="-120"/>
                </a:rPr>
                <a:t>獲候選人資格比率</a:t>
              </a:r>
              <a:endParaRPr lang="en-US" altLang="zh-TW" sz="2400" dirty="0">
                <a:latin typeface="標楷體" panose="03000509000000000000" pitchFamily="65" charset="-120"/>
                <a:ea typeface="標楷體" panose="03000509000000000000" pitchFamily="65" charset="-120"/>
              </a:endParaRPr>
            </a:p>
          </p:txBody>
        </p:sp>
        <p:sp>
          <p:nvSpPr>
            <p:cNvPr id="38" name="文字方塊 37">
              <a:extLst>
                <a:ext uri="{FF2B5EF4-FFF2-40B4-BE49-F238E27FC236}">
                  <a16:creationId xmlns:a16="http://schemas.microsoft.com/office/drawing/2014/main" id="{6C871D6A-B95E-43A2-8713-DC54EB8BEFD5}"/>
                </a:ext>
              </a:extLst>
            </p:cNvPr>
            <p:cNvSpPr txBox="1"/>
            <p:nvPr/>
          </p:nvSpPr>
          <p:spPr>
            <a:xfrm>
              <a:off x="6053660" y="3934691"/>
              <a:ext cx="1827954" cy="2246769"/>
            </a:xfrm>
            <a:prstGeom prst="rect">
              <a:avLst/>
            </a:prstGeom>
            <a:noFill/>
            <a:ln w="28575">
              <a:solidFill>
                <a:schemeClr val="accent5"/>
              </a:solidFill>
            </a:ln>
          </p:spPr>
          <p:txBody>
            <a:bodyPr wrap="square" rtlCol="0">
              <a:spAutoFit/>
            </a:bodyPr>
            <a:lstStyle/>
            <a:p>
              <a:pPr marL="285750" indent="-285750">
                <a:spcAft>
                  <a:spcPts val="600"/>
                </a:spcAft>
                <a:buFont typeface="Wingdings" panose="05000000000000000000" pitchFamily="2" charset="2"/>
                <a:buChar char="Ø"/>
              </a:pPr>
              <a:r>
                <a:rPr lang="zh-TW" altLang="en-US" sz="2800" dirty="0">
                  <a:latin typeface="標楷體" panose="03000509000000000000" pitchFamily="65" charset="-120"/>
                  <a:ea typeface="標楷體" panose="03000509000000000000" pitchFamily="65" charset="-120"/>
                </a:rPr>
                <a:t>優化就學環境、提供生涯規劃諮詢</a:t>
              </a:r>
              <a:endParaRPr lang="en-US" altLang="zh-TW" sz="2800" dirty="0">
                <a:latin typeface="標楷體" panose="03000509000000000000" pitchFamily="65" charset="-120"/>
                <a:ea typeface="標楷體" panose="03000509000000000000" pitchFamily="65" charset="-120"/>
              </a:endParaRPr>
            </a:p>
          </p:txBody>
        </p:sp>
        <p:sp>
          <p:nvSpPr>
            <p:cNvPr id="39" name="文字方塊 38">
              <a:extLst>
                <a:ext uri="{FF2B5EF4-FFF2-40B4-BE49-F238E27FC236}">
                  <a16:creationId xmlns:a16="http://schemas.microsoft.com/office/drawing/2014/main" id="{001A6E68-D7A5-40AA-BFAE-EB05F94A770F}"/>
                </a:ext>
              </a:extLst>
            </p:cNvPr>
            <p:cNvSpPr txBox="1"/>
            <p:nvPr/>
          </p:nvSpPr>
          <p:spPr>
            <a:xfrm>
              <a:off x="8014761" y="3953687"/>
              <a:ext cx="1679594" cy="2246769"/>
            </a:xfrm>
            <a:prstGeom prst="rect">
              <a:avLst/>
            </a:prstGeom>
            <a:noFill/>
            <a:ln w="28575">
              <a:solidFill>
                <a:schemeClr val="accent5"/>
              </a:solidFill>
            </a:ln>
          </p:spPr>
          <p:txBody>
            <a:bodyPr wrap="square" rtlCol="0">
              <a:spAutoFit/>
            </a:bodyPr>
            <a:lstStyle/>
            <a:p>
              <a:pPr marL="285750" indent="-285750">
                <a:buFont typeface="Wingdings" panose="05000000000000000000" pitchFamily="2" charset="2"/>
                <a:buChar char="Ø"/>
              </a:pPr>
              <a:r>
                <a:rPr lang="zh-TW" altLang="en-US" sz="2800" dirty="0">
                  <a:latin typeface="標楷體" panose="03000509000000000000" pitchFamily="65" charset="-120"/>
                  <a:ea typeface="標楷體" panose="03000509000000000000" pitchFamily="65" charset="-120"/>
                </a:rPr>
                <a:t>做為其他大學模範，成為取經對象</a:t>
              </a:r>
              <a:endParaRPr lang="en-US" altLang="zh-TW" sz="2800" dirty="0">
                <a:latin typeface="標楷體" panose="03000509000000000000" pitchFamily="65" charset="-120"/>
                <a:ea typeface="標楷體" panose="03000509000000000000" pitchFamily="65" charset="-120"/>
              </a:endParaRPr>
            </a:p>
          </p:txBody>
        </p:sp>
        <p:sp>
          <p:nvSpPr>
            <p:cNvPr id="40" name="文字方塊 39">
              <a:extLst>
                <a:ext uri="{FF2B5EF4-FFF2-40B4-BE49-F238E27FC236}">
                  <a16:creationId xmlns:a16="http://schemas.microsoft.com/office/drawing/2014/main" id="{0BD3B28F-A378-47E5-B5EC-DEE8B087259C}"/>
                </a:ext>
              </a:extLst>
            </p:cNvPr>
            <p:cNvSpPr txBox="1"/>
            <p:nvPr/>
          </p:nvSpPr>
          <p:spPr>
            <a:xfrm>
              <a:off x="9827502" y="3926501"/>
              <a:ext cx="1961101" cy="2243115"/>
            </a:xfrm>
            <a:prstGeom prst="rect">
              <a:avLst/>
            </a:prstGeom>
            <a:noFill/>
            <a:ln w="28575">
              <a:solidFill>
                <a:schemeClr val="accent5"/>
              </a:solidFill>
            </a:ln>
          </p:spPr>
          <p:txBody>
            <a:bodyPr wrap="square" rtlCol="0">
              <a:spAutoFit/>
            </a:bodyPr>
            <a:lstStyle/>
            <a:p>
              <a:pPr marL="285750" indent="-285750">
                <a:lnSpc>
                  <a:spcPts val="3400"/>
                </a:lnSpc>
                <a:buFont typeface="Wingdings" panose="05000000000000000000" pitchFamily="2" charset="2"/>
                <a:buChar char="Ø"/>
              </a:pPr>
              <a:r>
                <a:rPr lang="zh-TW" altLang="en-US" sz="2600" dirty="0">
                  <a:latin typeface="標楷體" panose="03000509000000000000" pitchFamily="65" charset="-120"/>
                  <a:ea typeface="標楷體" panose="03000509000000000000" pitchFamily="65" charset="-120"/>
                </a:rPr>
                <a:t>國際研究表現</a:t>
              </a:r>
              <a:r>
                <a:rPr lang="en-US" altLang="zh-TW" sz="2600" dirty="0">
                  <a:latin typeface="標楷體" panose="03000509000000000000" pitchFamily="65" charset="-120"/>
                  <a:ea typeface="標楷體" panose="03000509000000000000" pitchFamily="65" charset="-120"/>
                </a:rPr>
                <a:t>(</a:t>
              </a:r>
              <a:r>
                <a:rPr lang="zh-TW" altLang="en-US" sz="2600" dirty="0">
                  <a:latin typeface="標楷體" panose="03000509000000000000" pitchFamily="65" charset="-120"/>
                  <a:ea typeface="標楷體" panose="03000509000000000000" pitchFamily="65" charset="-120"/>
                </a:rPr>
                <a:t>千里馬、龍門</a:t>
              </a:r>
              <a:r>
                <a:rPr lang="en-US" altLang="zh-TW" sz="2600" dirty="0">
                  <a:latin typeface="標楷體" panose="03000509000000000000" pitchFamily="65" charset="-120"/>
                  <a:ea typeface="標楷體" panose="03000509000000000000" pitchFamily="65" charset="-120"/>
                </a:rPr>
                <a:t>)</a:t>
              </a:r>
            </a:p>
            <a:p>
              <a:pPr marL="285750" indent="-285750">
                <a:lnSpc>
                  <a:spcPts val="3400"/>
                </a:lnSpc>
                <a:buFont typeface="Wingdings" panose="05000000000000000000" pitchFamily="2" charset="2"/>
                <a:buChar char="Ø"/>
              </a:pPr>
              <a:r>
                <a:rPr lang="zh-TW" altLang="en-US" sz="2600" dirty="0">
                  <a:latin typeface="標楷體" panose="03000509000000000000" pitchFamily="65" charset="-120"/>
                  <a:ea typeface="標楷體" panose="03000509000000000000" pitchFamily="65" charset="-120"/>
                </a:rPr>
                <a:t>就業率</a:t>
              </a:r>
              <a:endParaRPr lang="en-US" altLang="zh-TW" sz="2600" dirty="0">
                <a:latin typeface="標楷體" panose="03000509000000000000" pitchFamily="65" charset="-120"/>
                <a:ea typeface="標楷體" panose="03000509000000000000" pitchFamily="65" charset="-120"/>
              </a:endParaRPr>
            </a:p>
            <a:p>
              <a:pPr marL="285750" indent="-285750">
                <a:lnSpc>
                  <a:spcPts val="3400"/>
                </a:lnSpc>
                <a:buFont typeface="Wingdings" panose="05000000000000000000" pitchFamily="2" charset="2"/>
                <a:buChar char="Ø"/>
              </a:pPr>
              <a:r>
                <a:rPr lang="zh-TW" altLang="en-US" sz="2600" dirty="0">
                  <a:latin typeface="標楷體" panose="03000509000000000000" pitchFamily="65" charset="-120"/>
                  <a:ea typeface="標楷體" panose="03000509000000000000" pitchFamily="65" charset="-120"/>
                </a:rPr>
                <a:t>薪資</a:t>
              </a:r>
              <a:endParaRPr lang="en-US" altLang="zh-TW" sz="2600" dirty="0">
                <a:latin typeface="標楷體" panose="03000509000000000000" pitchFamily="65" charset="-120"/>
                <a:ea typeface="標楷體" panose="03000509000000000000" pitchFamily="65" charset="-120"/>
              </a:endParaRPr>
            </a:p>
          </p:txBody>
        </p:sp>
        <p:sp>
          <p:nvSpPr>
            <p:cNvPr id="41" name="向右箭號 21">
              <a:extLst>
                <a:ext uri="{FF2B5EF4-FFF2-40B4-BE49-F238E27FC236}">
                  <a16:creationId xmlns:a16="http://schemas.microsoft.com/office/drawing/2014/main" id="{624C38BC-EE4F-43ED-9789-2DB96EB3712E}"/>
                </a:ext>
              </a:extLst>
            </p:cNvPr>
            <p:cNvSpPr/>
            <p:nvPr/>
          </p:nvSpPr>
          <p:spPr>
            <a:xfrm>
              <a:off x="378007" y="2598110"/>
              <a:ext cx="3768282" cy="304182"/>
            </a:xfrm>
            <a:prstGeom prst="rightArrow">
              <a:avLst/>
            </a:prstGeom>
            <a:solidFill>
              <a:srgbClr val="D55B9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2" name="向右箭號 22">
              <a:extLst>
                <a:ext uri="{FF2B5EF4-FFF2-40B4-BE49-F238E27FC236}">
                  <a16:creationId xmlns:a16="http://schemas.microsoft.com/office/drawing/2014/main" id="{F6C40F5D-B64A-4DC5-A0BF-A235EEC175E8}"/>
                </a:ext>
              </a:extLst>
            </p:cNvPr>
            <p:cNvSpPr/>
            <p:nvPr/>
          </p:nvSpPr>
          <p:spPr>
            <a:xfrm>
              <a:off x="4281581" y="2598110"/>
              <a:ext cx="3600033" cy="293715"/>
            </a:xfrm>
            <a:prstGeom prst="righ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3" name="向右箭號 24">
              <a:extLst>
                <a:ext uri="{FF2B5EF4-FFF2-40B4-BE49-F238E27FC236}">
                  <a16:creationId xmlns:a16="http://schemas.microsoft.com/office/drawing/2014/main" id="{380A742D-140A-4B35-9A7B-92A98598C572}"/>
                </a:ext>
              </a:extLst>
            </p:cNvPr>
            <p:cNvSpPr/>
            <p:nvPr/>
          </p:nvSpPr>
          <p:spPr>
            <a:xfrm>
              <a:off x="8014761" y="2598110"/>
              <a:ext cx="3565226" cy="311857"/>
            </a:xfrm>
            <a:prstGeom prst="righ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文字方塊 43">
              <a:extLst>
                <a:ext uri="{FF2B5EF4-FFF2-40B4-BE49-F238E27FC236}">
                  <a16:creationId xmlns:a16="http://schemas.microsoft.com/office/drawing/2014/main" id="{57EC6B57-E58D-4C4D-B29D-CF159921DADA}"/>
                </a:ext>
              </a:extLst>
            </p:cNvPr>
            <p:cNvSpPr txBox="1"/>
            <p:nvPr/>
          </p:nvSpPr>
          <p:spPr>
            <a:xfrm>
              <a:off x="1329275" y="1597209"/>
              <a:ext cx="1865746" cy="1092607"/>
            </a:xfrm>
            <a:prstGeom prst="rect">
              <a:avLst/>
            </a:prstGeom>
            <a:noFill/>
          </p:spPr>
          <p:txBody>
            <a:bodyPr wrap="square" rtlCol="0">
              <a:spAutoFit/>
            </a:bodyPr>
            <a:lstStyle/>
            <a:p>
              <a:pPr algn="ctr">
                <a:lnSpc>
                  <a:spcPts val="3900"/>
                </a:lnSpc>
              </a:pPr>
              <a:r>
                <a:rPr lang="zh-TW" altLang="en-US" sz="3200" b="1" dirty="0">
                  <a:latin typeface="標楷體" panose="03000509000000000000" pitchFamily="65" charset="-120"/>
                  <a:ea typeface="標楷體" panose="03000509000000000000" pitchFamily="65" charset="-120"/>
                </a:rPr>
                <a:t>短期目標</a:t>
              </a:r>
              <a:endParaRPr lang="en-US" altLang="zh-TW" sz="3200" b="1" dirty="0">
                <a:latin typeface="標楷體" panose="03000509000000000000" pitchFamily="65" charset="-120"/>
                <a:ea typeface="標楷體" panose="03000509000000000000" pitchFamily="65" charset="-120"/>
              </a:endParaRPr>
            </a:p>
            <a:p>
              <a:pPr algn="ctr">
                <a:lnSpc>
                  <a:spcPts val="3900"/>
                </a:lnSpc>
              </a:pPr>
              <a:r>
                <a:rPr lang="zh-TW" altLang="en-US" sz="2400" dirty="0">
                  <a:latin typeface="標楷體" panose="03000509000000000000" pitchFamily="65" charset="-120"/>
                  <a:ea typeface="標楷體" panose="03000509000000000000" pitchFamily="65" charset="-120"/>
                </a:rPr>
                <a:t>第</a:t>
              </a:r>
              <a:r>
                <a:rPr lang="en-US" altLang="zh-TW" sz="2400" dirty="0">
                  <a:latin typeface="標楷體" panose="03000509000000000000" pitchFamily="65" charset="-120"/>
                  <a:ea typeface="標楷體" panose="03000509000000000000" pitchFamily="65" charset="-120"/>
                </a:rPr>
                <a:t>1</a:t>
              </a:r>
              <a:r>
                <a:rPr lang="zh-TW" altLang="en-US" sz="2400" dirty="0">
                  <a:latin typeface="標楷體" panose="03000509000000000000" pitchFamily="65" charset="-120"/>
                  <a:ea typeface="標楷體" panose="03000509000000000000" pitchFamily="65" charset="-120"/>
                </a:rPr>
                <a:t>年</a:t>
              </a:r>
            </a:p>
          </p:txBody>
        </p:sp>
        <p:sp>
          <p:nvSpPr>
            <p:cNvPr id="45" name="文字方塊 44">
              <a:extLst>
                <a:ext uri="{FF2B5EF4-FFF2-40B4-BE49-F238E27FC236}">
                  <a16:creationId xmlns:a16="http://schemas.microsoft.com/office/drawing/2014/main" id="{FCCB50B7-70D7-4B5F-8140-3016EF35ECFD}"/>
                </a:ext>
              </a:extLst>
            </p:cNvPr>
            <p:cNvSpPr txBox="1"/>
            <p:nvPr/>
          </p:nvSpPr>
          <p:spPr>
            <a:xfrm>
              <a:off x="5149573" y="1597209"/>
              <a:ext cx="1865746" cy="1092607"/>
            </a:xfrm>
            <a:prstGeom prst="rect">
              <a:avLst/>
            </a:prstGeom>
            <a:noFill/>
          </p:spPr>
          <p:txBody>
            <a:bodyPr wrap="square" rtlCol="0">
              <a:spAutoFit/>
            </a:bodyPr>
            <a:lstStyle/>
            <a:p>
              <a:pPr algn="ctr">
                <a:lnSpc>
                  <a:spcPts val="3900"/>
                </a:lnSpc>
              </a:pPr>
              <a:r>
                <a:rPr lang="zh-TW" altLang="en-US" sz="3200" b="1" dirty="0">
                  <a:latin typeface="標楷體" panose="03000509000000000000" pitchFamily="65" charset="-120"/>
                  <a:ea typeface="標楷體" panose="03000509000000000000" pitchFamily="65" charset="-120"/>
                </a:rPr>
                <a:t>中期目標</a:t>
              </a:r>
              <a:endParaRPr lang="en-US" altLang="zh-TW" sz="3200" b="1" dirty="0">
                <a:latin typeface="標楷體" panose="03000509000000000000" pitchFamily="65" charset="-120"/>
                <a:ea typeface="標楷體" panose="03000509000000000000" pitchFamily="65" charset="-120"/>
              </a:endParaRPr>
            </a:p>
            <a:p>
              <a:pPr algn="ctr">
                <a:lnSpc>
                  <a:spcPts val="3900"/>
                </a:lnSpc>
              </a:pPr>
              <a:r>
                <a:rPr lang="zh-TW" altLang="en-US" sz="2400" dirty="0">
                  <a:latin typeface="標楷體" panose="03000509000000000000" pitchFamily="65" charset="-120"/>
                  <a:ea typeface="標楷體" panose="03000509000000000000" pitchFamily="65" charset="-120"/>
                </a:rPr>
                <a:t>第</a:t>
              </a:r>
              <a:r>
                <a:rPr lang="en-US" altLang="zh-TW" sz="2400" dirty="0">
                  <a:latin typeface="標楷體" panose="03000509000000000000" pitchFamily="65" charset="-120"/>
                  <a:ea typeface="標楷體" panose="03000509000000000000" pitchFamily="65" charset="-120"/>
                </a:rPr>
                <a:t>2-3</a:t>
              </a:r>
              <a:r>
                <a:rPr lang="zh-TW" altLang="en-US" sz="2400" dirty="0">
                  <a:latin typeface="標楷體" panose="03000509000000000000" pitchFamily="65" charset="-120"/>
                  <a:ea typeface="標楷體" panose="03000509000000000000" pitchFamily="65" charset="-120"/>
                </a:rPr>
                <a:t>年</a:t>
              </a:r>
            </a:p>
          </p:txBody>
        </p:sp>
        <p:sp>
          <p:nvSpPr>
            <p:cNvPr id="46" name="文字方塊 45">
              <a:extLst>
                <a:ext uri="{FF2B5EF4-FFF2-40B4-BE49-F238E27FC236}">
                  <a16:creationId xmlns:a16="http://schemas.microsoft.com/office/drawing/2014/main" id="{6DA1F1F4-E91C-475E-9CF8-B4C2883D5FC1}"/>
                </a:ext>
              </a:extLst>
            </p:cNvPr>
            <p:cNvSpPr txBox="1"/>
            <p:nvPr/>
          </p:nvSpPr>
          <p:spPr>
            <a:xfrm>
              <a:off x="8269222" y="1628501"/>
              <a:ext cx="2981456" cy="1092607"/>
            </a:xfrm>
            <a:prstGeom prst="rect">
              <a:avLst/>
            </a:prstGeom>
            <a:noFill/>
          </p:spPr>
          <p:txBody>
            <a:bodyPr wrap="square" rtlCol="0">
              <a:spAutoFit/>
            </a:bodyPr>
            <a:lstStyle/>
            <a:p>
              <a:pPr algn="ctr">
                <a:lnSpc>
                  <a:spcPts val="3900"/>
                </a:lnSpc>
              </a:pPr>
              <a:r>
                <a:rPr lang="zh-TW" altLang="en-US" sz="3200" b="1" dirty="0">
                  <a:latin typeface="標楷體" panose="03000509000000000000" pitchFamily="65" charset="-120"/>
                  <a:ea typeface="標楷體" panose="03000509000000000000" pitchFamily="65" charset="-120"/>
                </a:rPr>
                <a:t>長期目標</a:t>
              </a:r>
              <a:endParaRPr lang="en-US" altLang="zh-TW" sz="3200" b="1" dirty="0">
                <a:latin typeface="標楷體" panose="03000509000000000000" pitchFamily="65" charset="-120"/>
                <a:ea typeface="標楷體" panose="03000509000000000000" pitchFamily="65" charset="-120"/>
              </a:endParaRPr>
            </a:p>
            <a:p>
              <a:pPr algn="ctr">
                <a:lnSpc>
                  <a:spcPts val="3900"/>
                </a:lnSpc>
              </a:pPr>
              <a:r>
                <a:rPr lang="zh-TW" altLang="en-US" sz="2400" dirty="0">
                  <a:latin typeface="標楷體" panose="03000509000000000000" pitchFamily="65" charset="-120"/>
                  <a:ea typeface="標楷體" panose="03000509000000000000" pitchFamily="65" charset="-120"/>
                </a:rPr>
                <a:t>第</a:t>
              </a:r>
              <a:r>
                <a:rPr lang="en-US" altLang="zh-TW" sz="2400" dirty="0">
                  <a:latin typeface="標楷體" panose="03000509000000000000" pitchFamily="65" charset="-120"/>
                  <a:ea typeface="標楷體" panose="03000509000000000000" pitchFamily="65" charset="-120"/>
                </a:rPr>
                <a:t>4</a:t>
              </a:r>
              <a:r>
                <a:rPr lang="zh-TW" altLang="en-US" sz="2400" dirty="0">
                  <a:latin typeface="標楷體" panose="03000509000000000000" pitchFamily="65" charset="-120"/>
                  <a:ea typeface="標楷體" panose="03000509000000000000" pitchFamily="65" charset="-120"/>
                </a:rPr>
                <a:t>年    第</a:t>
              </a:r>
              <a:r>
                <a:rPr lang="en-US" altLang="zh-TW" sz="2400" dirty="0">
                  <a:latin typeface="標楷體" panose="03000509000000000000" pitchFamily="65" charset="-120"/>
                  <a:ea typeface="標楷體" panose="03000509000000000000" pitchFamily="65" charset="-120"/>
                </a:rPr>
                <a:t>4</a:t>
              </a:r>
              <a:r>
                <a:rPr lang="zh-TW" altLang="en-US" sz="2400" dirty="0">
                  <a:latin typeface="標楷體" panose="03000509000000000000" pitchFamily="65" charset="-120"/>
                  <a:ea typeface="標楷體" panose="03000509000000000000" pitchFamily="65" charset="-120"/>
                </a:rPr>
                <a:t>年以後</a:t>
              </a:r>
            </a:p>
          </p:txBody>
        </p:sp>
      </p:grpSp>
    </p:spTree>
    <p:extLst>
      <p:ext uri="{BB962C8B-B14F-4D97-AF65-F5344CB8AC3E}">
        <p14:creationId xmlns:p14="http://schemas.microsoft.com/office/powerpoint/2010/main" val="1946236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838200" y="306386"/>
            <a:ext cx="10515600" cy="1325563"/>
          </a:xfrm>
          <a:noFill/>
        </p:spPr>
        <p:txBody>
          <a:bodyPr>
            <a:normAutofit/>
          </a:bodyPr>
          <a:lstStyle/>
          <a:p>
            <a:pPr algn="ctr" eaLnBrk="1" hangingPunct="1"/>
            <a:r>
              <a:rPr lang="zh-TW" altLang="en-US" sz="4800" b="1" dirty="0">
                <a:solidFill>
                  <a:srgbClr val="660066"/>
                </a:solidFill>
                <a:latin typeface="標楷體" panose="03000509000000000000" pitchFamily="65" charset="-120"/>
                <a:ea typeface="標楷體" panose="03000509000000000000" pitchFamily="65" charset="-120"/>
                <a:cs typeface="Arial Unicode MS" pitchFamily="34" charset="-120"/>
              </a:rPr>
              <a:t>清華歷史</a:t>
            </a:r>
            <a:endParaRPr lang="en-US" altLang="zh-TW" sz="4800" b="1" dirty="0">
              <a:solidFill>
                <a:srgbClr val="660066"/>
              </a:solidFill>
              <a:latin typeface="標楷體" panose="03000509000000000000" pitchFamily="65" charset="-120"/>
              <a:ea typeface="標楷體" panose="03000509000000000000" pitchFamily="65" charset="-120"/>
              <a:cs typeface="Arial Unicode MS" pitchFamily="34" charset="-120"/>
            </a:endParaRPr>
          </a:p>
        </p:txBody>
      </p:sp>
      <p:sp>
        <p:nvSpPr>
          <p:cNvPr id="3076" name="Rectangle 11"/>
          <p:cNvSpPr>
            <a:spLocks noGrp="1" noChangeArrowheads="1"/>
          </p:cNvSpPr>
          <p:nvPr>
            <p:ph idx="4294967295"/>
          </p:nvPr>
        </p:nvSpPr>
        <p:spPr>
          <a:xfrm>
            <a:off x="2133599" y="1449387"/>
            <a:ext cx="8229600" cy="4906963"/>
          </a:xfrm>
        </p:spPr>
        <p:txBody>
          <a:bodyPr>
            <a:normAutofit/>
          </a:bodyPr>
          <a:lstStyle/>
          <a:p>
            <a:pPr marL="342900" indent="-3429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清華大學的前身是清華學院，成立於</a:t>
            </a:r>
            <a:r>
              <a:rPr lang="en-US" altLang="zh-TW" sz="2400" dirty="0">
                <a:latin typeface="標楷體" panose="03000509000000000000" pitchFamily="65" charset="-120"/>
                <a:ea typeface="標楷體" panose="03000509000000000000" pitchFamily="65" charset="-120"/>
              </a:rPr>
              <a:t>1911</a:t>
            </a:r>
            <a:r>
              <a:rPr lang="zh-TW" altLang="en-US" sz="2400" dirty="0">
                <a:latin typeface="標楷體" panose="03000509000000000000" pitchFamily="65" charset="-120"/>
                <a:ea typeface="標楷體" panose="03000509000000000000" pitchFamily="65" charset="-120"/>
              </a:rPr>
              <a:t>年。</a:t>
            </a:r>
            <a:endParaRPr lang="en-US" altLang="zh-TW" sz="2400" dirty="0">
              <a:latin typeface="標楷體" panose="03000509000000000000" pitchFamily="65" charset="-120"/>
              <a:ea typeface="標楷體" panose="03000509000000000000" pitchFamily="65" charset="-120"/>
            </a:endParaRPr>
          </a:p>
          <a:p>
            <a:pPr marL="342900" indent="-342900">
              <a:buFont typeface="Arial" panose="020B0604020202020204" pitchFamily="34" charset="0"/>
              <a:buChar char="•"/>
            </a:pPr>
            <a:r>
              <a:rPr lang="en-US" altLang="zh-TW" sz="2400" dirty="0">
                <a:latin typeface="標楷體" panose="03000509000000000000" pitchFamily="65" charset="-120"/>
                <a:ea typeface="標楷體" panose="03000509000000000000" pitchFamily="65" charset="-120"/>
              </a:rPr>
              <a:t>1928</a:t>
            </a:r>
            <a:r>
              <a:rPr lang="zh-TW" altLang="en-US" sz="2400" dirty="0">
                <a:latin typeface="標楷體" panose="03000509000000000000" pitchFamily="65" charset="-120"/>
                <a:ea typeface="標楷體" panose="03000509000000000000" pitchFamily="65" charset="-120"/>
              </a:rPr>
              <a:t>年，學院發展成為一所完全的大學，並被命名為清華大學，研究生課程始於</a:t>
            </a:r>
            <a:r>
              <a:rPr lang="en-US" altLang="zh-TW" sz="2400" dirty="0">
                <a:latin typeface="標楷體" panose="03000509000000000000" pitchFamily="65" charset="-120"/>
                <a:ea typeface="標楷體" panose="03000509000000000000" pitchFamily="65" charset="-120"/>
              </a:rPr>
              <a:t>1929</a:t>
            </a:r>
            <a:r>
              <a:rPr lang="zh-TW" altLang="en-US" sz="2400" dirty="0">
                <a:latin typeface="標楷體" panose="03000509000000000000" pitchFamily="65" charset="-120"/>
                <a:ea typeface="標楷體" panose="03000509000000000000" pitchFamily="65" charset="-120"/>
              </a:rPr>
              <a:t>年。</a:t>
            </a:r>
            <a:endParaRPr lang="en-US" altLang="zh-TW" sz="2400" dirty="0">
              <a:latin typeface="標楷體" panose="03000509000000000000" pitchFamily="65" charset="-120"/>
              <a:ea typeface="標楷體" panose="03000509000000000000" pitchFamily="65" charset="-120"/>
            </a:endParaRPr>
          </a:p>
          <a:p>
            <a:pPr marL="342900" indent="-3429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清華座右銘</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自強不息，厚德載物。</a:t>
            </a:r>
            <a:endParaRPr lang="en-US" altLang="zh-TW" sz="2400" dirty="0">
              <a:latin typeface="標楷體" panose="03000509000000000000" pitchFamily="65" charset="-120"/>
              <a:ea typeface="標楷體" panose="03000509000000000000" pitchFamily="65" charset="-120"/>
            </a:endParaRPr>
          </a:p>
          <a:p>
            <a:pPr marL="342900" indent="-342900">
              <a:buFont typeface="Arial" panose="020B0604020202020204" pitchFamily="34" charset="0"/>
              <a:buChar char="•"/>
            </a:pPr>
            <a:r>
              <a:rPr lang="zh-TW" altLang="en-US" sz="2400" dirty="0">
                <a:latin typeface="標楷體" panose="03000509000000000000" pitchFamily="65" charset="-120"/>
                <a:ea typeface="標楷體" panose="03000509000000000000" pitchFamily="65" charset="-120"/>
              </a:rPr>
              <a:t>在二戰期間，清華移居到了公民大學，是西南地區著名的聯合大學的一部分。</a:t>
            </a:r>
          </a:p>
          <a:p>
            <a:pPr marL="342900" indent="-342900">
              <a:buFont typeface="Arial" panose="020B0604020202020204" pitchFamily="34" charset="0"/>
              <a:buChar char="•"/>
            </a:pPr>
            <a:r>
              <a:rPr lang="en-US" altLang="zh-TW" sz="2400" dirty="0">
                <a:latin typeface="標楷體" panose="03000509000000000000" pitchFamily="65" charset="-120"/>
                <a:ea typeface="標楷體" panose="03000509000000000000" pitchFamily="65" charset="-120"/>
              </a:rPr>
              <a:t>1956</a:t>
            </a:r>
            <a:r>
              <a:rPr lang="zh-TW" altLang="en-US" sz="2400" dirty="0">
                <a:latin typeface="標楷體" panose="03000509000000000000" pitchFamily="65" charset="-120"/>
                <a:ea typeface="標楷體" panose="03000509000000000000" pitchFamily="65" charset="-120"/>
              </a:rPr>
              <a:t>年，清華在新竹校園重新裝修，從核科學研究所開始。</a:t>
            </a:r>
            <a:endParaRPr lang="en-US" altLang="zh-TW" sz="2400" dirty="0">
              <a:latin typeface="標楷體" panose="03000509000000000000" pitchFamily="65" charset="-120"/>
              <a:ea typeface="標楷體" panose="03000509000000000000" pitchFamily="65" charset="-120"/>
            </a:endParaRPr>
          </a:p>
        </p:txBody>
      </p:sp>
      <p:pic>
        <p:nvPicPr>
          <p:cNvPr id="3078" name="Picture 15" descr="02_14"/>
          <p:cNvPicPr>
            <a:picLocks noChangeAspect="1" noChangeArrowheads="1"/>
          </p:cNvPicPr>
          <p:nvPr/>
        </p:nvPicPr>
        <p:blipFill>
          <a:blip r:embed="rId3" cstate="print"/>
          <a:srcRect/>
          <a:stretch>
            <a:fillRect/>
          </a:stretch>
        </p:blipFill>
        <p:spPr bwMode="auto">
          <a:xfrm>
            <a:off x="2133599" y="4953001"/>
            <a:ext cx="2321996" cy="1339066"/>
          </a:xfrm>
          <a:prstGeom prst="rect">
            <a:avLst/>
          </a:prstGeom>
          <a:ln>
            <a:noFill/>
          </a:ln>
          <a:effectLst>
            <a:softEdge rad="112500"/>
          </a:effectLst>
        </p:spPr>
      </p:pic>
      <p:pic>
        <p:nvPicPr>
          <p:cNvPr id="10" name="圖片 7" descr="8.JPG"/>
          <p:cNvPicPr>
            <a:picLocks noChangeAspect="1"/>
          </p:cNvPicPr>
          <p:nvPr/>
        </p:nvPicPr>
        <p:blipFill rotWithShape="1">
          <a:blip r:embed="rId4" cstate="print"/>
          <a:srcRect t="1008"/>
          <a:stretch/>
        </p:blipFill>
        <p:spPr bwMode="auto">
          <a:xfrm>
            <a:off x="4298041" y="4953600"/>
            <a:ext cx="2019485" cy="1339200"/>
          </a:xfrm>
          <a:prstGeom prst="rect">
            <a:avLst/>
          </a:prstGeom>
          <a:ln>
            <a:noFill/>
          </a:ln>
          <a:effectLst>
            <a:softEdge rad="112500"/>
          </a:effectLst>
        </p:spPr>
      </p:pic>
      <p:pic>
        <p:nvPicPr>
          <p:cNvPr id="11" name="圖片 5" descr="459.JPG"/>
          <p:cNvPicPr>
            <a:picLocks noChangeAspect="1"/>
          </p:cNvPicPr>
          <p:nvPr/>
        </p:nvPicPr>
        <p:blipFill rotWithShape="1">
          <a:blip r:embed="rId5" cstate="print"/>
          <a:srcRect t="853"/>
          <a:stretch/>
        </p:blipFill>
        <p:spPr bwMode="auto">
          <a:xfrm>
            <a:off x="6296962" y="4953600"/>
            <a:ext cx="1973431" cy="1339200"/>
          </a:xfrm>
          <a:prstGeom prst="rect">
            <a:avLst/>
          </a:prstGeom>
          <a:ln>
            <a:noFill/>
          </a:ln>
          <a:effectLst>
            <a:softEdge rad="112500"/>
          </a:effectLst>
        </p:spPr>
      </p:pic>
      <p:pic>
        <p:nvPicPr>
          <p:cNvPr id="55298" name="Picture 2" descr="09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53"/>
          <a:stretch/>
        </p:blipFill>
        <p:spPr bwMode="auto">
          <a:xfrm>
            <a:off x="8253352" y="4953600"/>
            <a:ext cx="2120007" cy="1339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投影片編號版面配置區 2"/>
          <p:cNvSpPr>
            <a:spLocks noGrp="1"/>
          </p:cNvSpPr>
          <p:nvPr>
            <p:ph type="sldNum" sz="quarter" idx="4294967295"/>
          </p:nvPr>
        </p:nvSpPr>
        <p:spPr>
          <a:xfrm>
            <a:off x="11286187" y="6356350"/>
            <a:ext cx="299720" cy="184666"/>
          </a:xfrm>
        </p:spPr>
        <p:txBody>
          <a:bodyPr/>
          <a:lstStyle/>
          <a:p>
            <a:r>
              <a:rPr lang="en-US" altLang="zh-TW" dirty="0">
                <a:latin typeface="標楷體" panose="03000509000000000000" pitchFamily="65" charset="-120"/>
                <a:ea typeface="標楷體" panose="03000509000000000000" pitchFamily="65" charset="-120"/>
              </a:rPr>
              <a:t>2</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100723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標題 1"/>
          <p:cNvSpPr txBox="1">
            <a:spLocks/>
          </p:cNvSpPr>
          <p:nvPr/>
        </p:nvSpPr>
        <p:spPr>
          <a:xfrm>
            <a:off x="1556780" y="372254"/>
            <a:ext cx="9129589" cy="48101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微軟正黑體" panose="020B0604030504040204" pitchFamily="34" charset="-120"/>
                <a:ea typeface="微軟正黑體" panose="020B0604030504040204" pitchFamily="34" charset="-120"/>
                <a:cs typeface="+mj-cs"/>
              </a:defRPr>
            </a:lvl1pPr>
          </a:lstStyle>
          <a:p>
            <a:pPr algn="ctr" defTabSz="914400"/>
            <a:r>
              <a:rPr lang="zh-TW" altLang="en-US" sz="4400" b="1" dirty="0">
                <a:solidFill>
                  <a:srgbClr val="660066"/>
                </a:solidFill>
                <a:latin typeface="標楷體" panose="03000509000000000000" pitchFamily="65" charset="-120"/>
                <a:ea typeface="標楷體" panose="03000509000000000000" pitchFamily="65" charset="-120"/>
              </a:rPr>
              <a:t>研發成果暨技轉平台之運作機制</a:t>
            </a:r>
          </a:p>
        </p:txBody>
      </p:sp>
      <p:sp>
        <p:nvSpPr>
          <p:cNvPr id="19" name="投影片編號版面配置區 2">
            <a:extLst>
              <a:ext uri="{FF2B5EF4-FFF2-40B4-BE49-F238E27FC236}">
                <a16:creationId xmlns:a16="http://schemas.microsoft.com/office/drawing/2014/main" id="{41A82D83-5346-44DC-B7D0-EFBCFEBD8F2A}"/>
              </a:ext>
            </a:extLst>
          </p:cNvPr>
          <p:cNvSpPr txBox="1">
            <a:spLocks/>
          </p:cNvSpPr>
          <p:nvPr/>
        </p:nvSpPr>
        <p:spPr>
          <a:xfrm>
            <a:off x="11286187" y="6356350"/>
            <a:ext cx="299720" cy="184666"/>
          </a:xfrm>
          <a:prstGeom prst="rect">
            <a:avLst/>
          </a:prstGeom>
        </p:spPr>
        <p:txBody>
          <a:bodyPr wrap="square" lIns="0" tIns="0" rIns="0" bIns="0">
            <a:spAutoFit/>
          </a:bodyPr>
          <a:lstStyle>
            <a:defPPr>
              <a:defRPr lang="zh-TW"/>
            </a:defPPr>
            <a:lvl1pPr marL="0" algn="l" defTabSz="914400" rtl="0" eaLnBrk="1" latinLnBrk="0" hangingPunct="1">
              <a:defRPr sz="1200" b="0" i="0" kern="1200">
                <a:solidFill>
                  <a:srgbClr val="8A8A8A"/>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a:latin typeface="標楷體" panose="03000509000000000000" pitchFamily="65" charset="-120"/>
                <a:ea typeface="標楷體" panose="03000509000000000000" pitchFamily="65" charset="-120"/>
              </a:rPr>
              <a:t>20</a:t>
            </a:r>
            <a:endParaRPr lang="zh-TW" altLang="en-US" dirty="0">
              <a:latin typeface="標楷體" panose="03000509000000000000" pitchFamily="65" charset="-120"/>
              <a:ea typeface="標楷體" panose="03000509000000000000" pitchFamily="65" charset="-120"/>
            </a:endParaRPr>
          </a:p>
        </p:txBody>
      </p:sp>
      <p:pic>
        <p:nvPicPr>
          <p:cNvPr id="5" name="圖片 4">
            <a:extLst>
              <a:ext uri="{FF2B5EF4-FFF2-40B4-BE49-F238E27FC236}">
                <a16:creationId xmlns:a16="http://schemas.microsoft.com/office/drawing/2014/main" id="{BEA5B1DC-4CBD-44D1-BFC0-2156F3CB217D}"/>
              </a:ext>
            </a:extLst>
          </p:cNvPr>
          <p:cNvPicPr>
            <a:picLocks noChangeAspect="1"/>
          </p:cNvPicPr>
          <p:nvPr/>
        </p:nvPicPr>
        <p:blipFill rotWithShape="1">
          <a:blip r:embed="rId3">
            <a:extLst>
              <a:ext uri="{28A0092B-C50C-407E-A947-70E740481C1C}">
                <a14:useLocalDpi xmlns:a14="http://schemas.microsoft.com/office/drawing/2010/main" val="0"/>
              </a:ext>
            </a:extLst>
          </a:blip>
          <a:srcRect l="13528" t="58889" r="12465" b="7885"/>
          <a:stretch/>
        </p:blipFill>
        <p:spPr>
          <a:xfrm>
            <a:off x="1638300" y="1066800"/>
            <a:ext cx="8915400" cy="5656007"/>
          </a:xfrm>
          <a:prstGeom prst="rect">
            <a:avLst/>
          </a:prstGeom>
        </p:spPr>
      </p:pic>
    </p:spTree>
    <p:extLst>
      <p:ext uri="{BB962C8B-B14F-4D97-AF65-F5344CB8AC3E}">
        <p14:creationId xmlns:p14="http://schemas.microsoft.com/office/powerpoint/2010/main" val="145134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52037" y="838214"/>
            <a:ext cx="4395501" cy="751488"/>
          </a:xfrm>
          <a:prstGeom prst="rect">
            <a:avLst/>
          </a:prstGeom>
        </p:spPr>
        <p:txBody>
          <a:bodyPr vert="horz" wrap="square" lIns="0" tIns="12700" rIns="0" bIns="0" rtlCol="0">
            <a:spAutoFit/>
          </a:bodyPr>
          <a:lstStyle/>
          <a:p>
            <a:pPr marL="12700" algn="ctr">
              <a:spcBef>
                <a:spcPts val="100"/>
              </a:spcBef>
            </a:pPr>
            <a:r>
              <a:rPr sz="3600" b="1" spc="-5" dirty="0">
                <a:latin typeface="標楷體" panose="03000509000000000000" pitchFamily="65" charset="-120"/>
                <a:ea typeface="標楷體" panose="03000509000000000000" pitchFamily="65" charset="-120"/>
                <a:cs typeface="標楷體"/>
              </a:rPr>
              <a:t>清華</a:t>
            </a:r>
            <a:r>
              <a:rPr sz="3600" b="1" spc="-11" dirty="0">
                <a:latin typeface="標楷體" panose="03000509000000000000" pitchFamily="65" charset="-120"/>
                <a:ea typeface="標楷體" panose="03000509000000000000" pitchFamily="65" charset="-120"/>
                <a:cs typeface="標楷體"/>
              </a:rPr>
              <a:t>20</a:t>
            </a:r>
            <a:r>
              <a:rPr sz="3600" b="1" spc="-5" dirty="0">
                <a:latin typeface="標楷體" panose="03000509000000000000" pitchFamily="65" charset="-120"/>
                <a:ea typeface="標楷體" panose="03000509000000000000" pitchFamily="65" charset="-120"/>
                <a:cs typeface="標楷體"/>
              </a:rPr>
              <a:t>個研究</a:t>
            </a:r>
            <a:r>
              <a:rPr sz="3600" b="1" spc="-20" dirty="0">
                <a:latin typeface="標楷體" panose="03000509000000000000" pitchFamily="65" charset="-120"/>
                <a:ea typeface="標楷體" panose="03000509000000000000" pitchFamily="65" charset="-120"/>
                <a:cs typeface="標楷體"/>
              </a:rPr>
              <a:t>中</a:t>
            </a:r>
            <a:r>
              <a:rPr sz="3600" b="1" spc="-5" dirty="0">
                <a:latin typeface="標楷體" panose="03000509000000000000" pitchFamily="65" charset="-120"/>
                <a:ea typeface="標楷體" panose="03000509000000000000" pitchFamily="65" charset="-120"/>
                <a:cs typeface="標楷體"/>
              </a:rPr>
              <a:t>心</a:t>
            </a:r>
            <a:r>
              <a:rPr lang="en-US" sz="3600" b="1" spc="-5" dirty="0">
                <a:latin typeface="標楷體" panose="03000509000000000000" pitchFamily="65" charset="-120"/>
                <a:ea typeface="標楷體" panose="03000509000000000000" pitchFamily="65" charset="-120"/>
                <a:cs typeface="標楷體"/>
              </a:rPr>
              <a:t/>
            </a:r>
            <a:br>
              <a:rPr lang="en-US" sz="3600" b="1" spc="-5" dirty="0">
                <a:latin typeface="標楷體" panose="03000509000000000000" pitchFamily="65" charset="-120"/>
                <a:ea typeface="標楷體" panose="03000509000000000000" pitchFamily="65" charset="-120"/>
                <a:cs typeface="標楷體"/>
              </a:rPr>
            </a:br>
            <a:r>
              <a:rPr lang="en-US" sz="1200" b="1" spc="-5" dirty="0">
                <a:latin typeface="標楷體" panose="03000509000000000000" pitchFamily="65" charset="-120"/>
                <a:ea typeface="標楷體" panose="03000509000000000000" pitchFamily="65" charset="-120"/>
                <a:cs typeface="標楷體"/>
                <a:hlinkClick r:id="rId2"/>
              </a:rPr>
              <a:t>http://rdweb.nthu.edu.tw/Pages.aspx?pid=73</a:t>
            </a:r>
            <a:endParaRPr sz="1200" b="1" spc="-5" dirty="0">
              <a:latin typeface="標楷體" panose="03000509000000000000" pitchFamily="65" charset="-120"/>
              <a:ea typeface="標楷體" panose="03000509000000000000" pitchFamily="65" charset="-120"/>
              <a:cs typeface="標楷體"/>
            </a:endParaRPr>
          </a:p>
        </p:txBody>
      </p:sp>
      <p:sp>
        <p:nvSpPr>
          <p:cNvPr id="11" name="object 11"/>
          <p:cNvSpPr txBox="1"/>
          <p:nvPr/>
        </p:nvSpPr>
        <p:spPr>
          <a:xfrm>
            <a:off x="4721510" y="6418668"/>
            <a:ext cx="2749551" cy="209033"/>
          </a:xfrm>
          <a:prstGeom prst="rect">
            <a:avLst/>
          </a:prstGeom>
        </p:spPr>
        <p:txBody>
          <a:bodyPr vert="horz" wrap="square" lIns="0" tIns="24131" rIns="0" bIns="0" rtlCol="0">
            <a:spAutoFit/>
          </a:bodyPr>
          <a:lstStyle/>
          <a:p>
            <a:pPr marL="12700">
              <a:spcBef>
                <a:spcPts val="191"/>
              </a:spcBef>
            </a:pPr>
            <a:r>
              <a:rPr sz="1200" dirty="0">
                <a:solidFill>
                  <a:srgbClr val="8A8A8A"/>
                </a:solidFill>
                <a:latin typeface="微軟正黑體"/>
                <a:cs typeface="微軟正黑體"/>
              </a:rPr>
              <a:t>© </a:t>
            </a:r>
            <a:r>
              <a:rPr sz="1200" spc="-20" dirty="0">
                <a:solidFill>
                  <a:srgbClr val="8A8A8A"/>
                </a:solidFill>
                <a:latin typeface="微軟正黑體"/>
                <a:cs typeface="微軟正黑體"/>
              </a:rPr>
              <a:t>NATIONAL </a:t>
            </a:r>
            <a:r>
              <a:rPr sz="1200" spc="-5" dirty="0">
                <a:solidFill>
                  <a:srgbClr val="8A8A8A"/>
                </a:solidFill>
                <a:latin typeface="微軟正黑體"/>
                <a:cs typeface="微軟正黑體"/>
              </a:rPr>
              <a:t>TSING </a:t>
            </a:r>
            <a:r>
              <a:rPr sz="1200" spc="-11" dirty="0">
                <a:solidFill>
                  <a:srgbClr val="8A8A8A"/>
                </a:solidFill>
                <a:latin typeface="微軟正黑體"/>
                <a:cs typeface="微軟正黑體"/>
              </a:rPr>
              <a:t>HUA</a:t>
            </a:r>
            <a:r>
              <a:rPr sz="1200" dirty="0">
                <a:solidFill>
                  <a:srgbClr val="8A8A8A"/>
                </a:solidFill>
                <a:latin typeface="微軟正黑體"/>
                <a:cs typeface="微軟正黑體"/>
              </a:rPr>
              <a:t> </a:t>
            </a:r>
            <a:r>
              <a:rPr sz="1200" spc="-5" dirty="0">
                <a:solidFill>
                  <a:srgbClr val="8A8A8A"/>
                </a:solidFill>
                <a:latin typeface="微軟正黑體"/>
                <a:cs typeface="微軟正黑體"/>
              </a:rPr>
              <a:t>UNIVERSITY</a:t>
            </a:r>
            <a:endParaRPr sz="1200">
              <a:latin typeface="微軟正黑體"/>
              <a:cs typeface="微軟正黑體"/>
            </a:endParaRPr>
          </a:p>
        </p:txBody>
      </p:sp>
      <p:sp>
        <p:nvSpPr>
          <p:cNvPr id="10" name="object 2"/>
          <p:cNvSpPr txBox="1">
            <a:spLocks/>
          </p:cNvSpPr>
          <p:nvPr/>
        </p:nvSpPr>
        <p:spPr>
          <a:xfrm>
            <a:off x="6420198" y="838214"/>
            <a:ext cx="4914773" cy="764312"/>
          </a:xfrm>
          <a:prstGeom prst="rect">
            <a:avLst/>
          </a:prstGeom>
        </p:spPr>
        <p:txBody>
          <a:bodyPr vert="horz" wrap="square" lIns="0" tIns="12700" rIns="0" bIns="0" rtlCol="0">
            <a:spAutoFit/>
          </a:bodyPr>
          <a:lstStyle>
            <a:lvl1pPr>
              <a:defRPr sz="4400" b="0" i="0">
                <a:solidFill>
                  <a:srgbClr val="660066"/>
                </a:solidFill>
                <a:latin typeface="華康乾隆行楷W7(P)"/>
                <a:ea typeface="+mj-ea"/>
                <a:cs typeface="華康乾隆行楷W7(P)"/>
              </a:defRPr>
            </a:lvl1pPr>
          </a:lstStyle>
          <a:p>
            <a:pPr marL="12700" algn="ctr">
              <a:spcBef>
                <a:spcPts val="100"/>
              </a:spcBef>
            </a:pPr>
            <a:r>
              <a:rPr lang="zh-TW" altLang="en-US" sz="3600" b="1" kern="0" spc="-5" dirty="0">
                <a:latin typeface="標楷體" panose="03000509000000000000" pitchFamily="65" charset="-120"/>
                <a:ea typeface="標楷體" panose="03000509000000000000" pitchFamily="65" charset="-120"/>
                <a:cs typeface="標楷體"/>
              </a:rPr>
              <a:t>清華</a:t>
            </a:r>
            <a:r>
              <a:rPr lang="en-US" altLang="zh-TW" sz="3600" b="1" kern="0" spc="-11" dirty="0">
                <a:latin typeface="標楷體" panose="03000509000000000000" pitchFamily="65" charset="-120"/>
                <a:ea typeface="標楷體" panose="03000509000000000000" pitchFamily="65" charset="-120"/>
                <a:cs typeface="標楷體"/>
              </a:rPr>
              <a:t>12</a:t>
            </a:r>
            <a:r>
              <a:rPr lang="zh-TW" altLang="en-US" sz="3600" b="1" kern="0" spc="-5" dirty="0">
                <a:latin typeface="標楷體" panose="03000509000000000000" pitchFamily="65" charset="-120"/>
                <a:ea typeface="標楷體" panose="03000509000000000000" pitchFamily="65" charset="-120"/>
                <a:cs typeface="標楷體"/>
              </a:rPr>
              <a:t>個產學</a:t>
            </a:r>
            <a:r>
              <a:rPr lang="zh-TW" altLang="en-US" sz="3600" b="1" kern="0" spc="-20" dirty="0">
                <a:latin typeface="標楷體" panose="03000509000000000000" pitchFamily="65" charset="-120"/>
                <a:ea typeface="標楷體" panose="03000509000000000000" pitchFamily="65" charset="-120"/>
                <a:cs typeface="標楷體"/>
              </a:rPr>
              <a:t>聯</a:t>
            </a:r>
            <a:r>
              <a:rPr lang="zh-TW" altLang="en-US" sz="3600" b="1" kern="0" spc="-5" dirty="0">
                <a:latin typeface="標楷體" panose="03000509000000000000" pitchFamily="65" charset="-120"/>
                <a:ea typeface="標楷體" panose="03000509000000000000" pitchFamily="65" charset="-120"/>
                <a:cs typeface="標楷體"/>
              </a:rPr>
              <a:t>盟</a:t>
            </a:r>
            <a:endParaRPr lang="en-US" altLang="zh-TW" sz="3600" b="1" kern="0" spc="-5" dirty="0">
              <a:latin typeface="標楷體" panose="03000509000000000000" pitchFamily="65" charset="-120"/>
              <a:ea typeface="標楷體" panose="03000509000000000000" pitchFamily="65" charset="-120"/>
              <a:cs typeface="標楷體"/>
            </a:endParaRPr>
          </a:p>
          <a:p>
            <a:pPr marL="12700" algn="ctr">
              <a:spcBef>
                <a:spcPts val="100"/>
              </a:spcBef>
            </a:pPr>
            <a:r>
              <a:rPr lang="en-US" altLang="zh-TW" sz="1200" b="1" kern="0" spc="-5" dirty="0">
                <a:latin typeface="華康乾隆行楷W7" panose="03000609000000000000" pitchFamily="65" charset="-120"/>
                <a:ea typeface="華康乾隆行楷W7" panose="03000609000000000000" pitchFamily="65" charset="-120"/>
                <a:cs typeface="標楷體"/>
                <a:hlinkClick r:id="rId3"/>
              </a:rPr>
              <a:t>https://nthualliance.weebly.com/</a:t>
            </a:r>
            <a:endParaRPr lang="zh-TW" altLang="en-US" sz="1200" b="1" kern="0" spc="-5" dirty="0">
              <a:latin typeface="華康乾隆行楷W7" panose="03000609000000000000" pitchFamily="65" charset="-120"/>
              <a:ea typeface="華康乾隆行楷W7" panose="03000609000000000000" pitchFamily="65" charset="-120"/>
              <a:cs typeface="標楷體"/>
            </a:endParaRPr>
          </a:p>
        </p:txBody>
      </p:sp>
      <p:sp>
        <p:nvSpPr>
          <p:cNvPr id="12" name="投影片編號版面配置區 2">
            <a:extLst>
              <a:ext uri="{FF2B5EF4-FFF2-40B4-BE49-F238E27FC236}">
                <a16:creationId xmlns:a16="http://schemas.microsoft.com/office/drawing/2014/main" id="{C72D5ABB-5146-45C0-8BC2-D913A6830B5D}"/>
              </a:ext>
            </a:extLst>
          </p:cNvPr>
          <p:cNvSpPr txBox="1">
            <a:spLocks/>
          </p:cNvSpPr>
          <p:nvPr/>
        </p:nvSpPr>
        <p:spPr>
          <a:xfrm>
            <a:off x="11286187" y="6356350"/>
            <a:ext cx="299720" cy="184666"/>
          </a:xfrm>
          <a:prstGeom prst="rect">
            <a:avLst/>
          </a:prstGeom>
        </p:spPr>
        <p:txBody>
          <a:bodyPr wrap="square" lIns="0" tIns="0" rIns="0" bIns="0">
            <a:spAutoFit/>
          </a:bodyPr>
          <a:lstStyle>
            <a:defPPr>
              <a:defRPr lang="zh-TW"/>
            </a:defPPr>
            <a:lvl1pPr marL="0" algn="l" defTabSz="914400" rtl="0" eaLnBrk="1" latinLnBrk="0" hangingPunct="1">
              <a:defRPr sz="1200" b="0" i="0" kern="1200">
                <a:solidFill>
                  <a:srgbClr val="8A8A8A"/>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a:latin typeface="標楷體" panose="03000509000000000000" pitchFamily="65" charset="-120"/>
                <a:ea typeface="標楷體" panose="03000509000000000000" pitchFamily="65" charset="-120"/>
              </a:rPr>
              <a:t>21</a:t>
            </a:r>
            <a:endParaRPr lang="zh-TW" altLang="en-US" dirty="0">
              <a:latin typeface="標楷體" panose="03000509000000000000" pitchFamily="65" charset="-120"/>
              <a:ea typeface="標楷體" panose="03000509000000000000" pitchFamily="65" charset="-120"/>
            </a:endParaRPr>
          </a:p>
        </p:txBody>
      </p:sp>
      <p:graphicFrame>
        <p:nvGraphicFramePr>
          <p:cNvPr id="3" name="表格 2">
            <a:extLst>
              <a:ext uri="{FF2B5EF4-FFF2-40B4-BE49-F238E27FC236}">
                <a16:creationId xmlns:a16="http://schemas.microsoft.com/office/drawing/2014/main" id="{9D57216D-6DAD-4BA2-BF82-5D2D67C8D83A}"/>
              </a:ext>
            </a:extLst>
          </p:cNvPr>
          <p:cNvGraphicFramePr>
            <a:graphicFrameLocks noGrp="1"/>
          </p:cNvGraphicFramePr>
          <p:nvPr>
            <p:extLst>
              <p:ext uri="{D42A27DB-BD31-4B8C-83A1-F6EECF244321}">
                <p14:modId xmlns:p14="http://schemas.microsoft.com/office/powerpoint/2010/main" val="635843045"/>
              </p:ext>
            </p:extLst>
          </p:nvPr>
        </p:nvGraphicFramePr>
        <p:xfrm>
          <a:off x="36299" y="1985818"/>
          <a:ext cx="6164183" cy="3649980"/>
        </p:xfrm>
        <a:graphic>
          <a:graphicData uri="http://schemas.openxmlformats.org/drawingml/2006/table">
            <a:tbl>
              <a:tblPr firstRow="1" bandRow="1">
                <a:effectLst>
                  <a:outerShdw blurRad="50800" dist="38100" dir="2700000" algn="tl" rotWithShape="0">
                    <a:prstClr val="black">
                      <a:alpha val="40000"/>
                    </a:prstClr>
                  </a:outerShdw>
                </a:effectLst>
                <a:tableStyleId>{E8B1032C-EA38-4F05-BA0D-38AFFFC7BED3}</a:tableStyleId>
              </a:tblPr>
              <a:tblGrid>
                <a:gridCol w="3082583">
                  <a:extLst>
                    <a:ext uri="{9D8B030D-6E8A-4147-A177-3AD203B41FA5}">
                      <a16:colId xmlns:a16="http://schemas.microsoft.com/office/drawing/2014/main" val="968378543"/>
                    </a:ext>
                  </a:extLst>
                </a:gridCol>
                <a:gridCol w="3081600">
                  <a:extLst>
                    <a:ext uri="{9D8B030D-6E8A-4147-A177-3AD203B41FA5}">
                      <a16:colId xmlns:a16="http://schemas.microsoft.com/office/drawing/2014/main" val="1433152715"/>
                    </a:ext>
                  </a:extLst>
                </a:gridCol>
              </a:tblGrid>
              <a:tr h="270457">
                <a:tc>
                  <a:txBody>
                    <a:bodyPr/>
                    <a:lstStyle/>
                    <a:p>
                      <a:pPr algn="ctr"/>
                      <a:r>
                        <a:rPr lang="zh-TW" altLang="en-US" sz="1450" b="0" dirty="0">
                          <a:solidFill>
                            <a:schemeClr val="accent6">
                              <a:lumMod val="50000"/>
                            </a:schemeClr>
                          </a:solidFill>
                          <a:latin typeface="標楷體" panose="03000509000000000000" pitchFamily="65" charset="-120"/>
                          <a:ea typeface="標楷體" panose="03000509000000000000" pitchFamily="65" charset="-120"/>
                        </a:rPr>
                        <a:t>原子科學技術發展中心</a:t>
                      </a:r>
                    </a:p>
                  </a:txBody>
                  <a:tcPr anchor="ctr">
                    <a:lnL w="12700" cmpd="sng">
                      <a:noFill/>
                    </a:lnL>
                    <a:lnR w="76200" cap="flat" cmpd="sng" algn="ctr">
                      <a:solidFill>
                        <a:schemeClr val="bg1"/>
                      </a:solidFill>
                      <a:prstDash val="solid"/>
                      <a:round/>
                      <a:headEnd type="none" w="med" len="med"/>
                      <a:tailEnd type="none" w="med" len="med"/>
                    </a:lnR>
                    <a:lnT w="12700" cmpd="sng">
                      <a:noFill/>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zh-TW" altLang="en-US" sz="1450" b="0" dirty="0">
                          <a:solidFill>
                            <a:schemeClr val="accent6">
                              <a:lumMod val="50000"/>
                            </a:schemeClr>
                          </a:solidFill>
                          <a:latin typeface="標楷體" panose="03000509000000000000" pitchFamily="65" charset="-120"/>
                          <a:ea typeface="標楷體" panose="03000509000000000000" pitchFamily="65" charset="-120"/>
                        </a:rPr>
                        <a:t>當代中國研究中心</a:t>
                      </a:r>
                    </a:p>
                  </a:txBody>
                  <a:tcPr anchor="ctr">
                    <a:lnL w="76200" cap="flat" cmpd="sng" algn="ctr">
                      <a:solidFill>
                        <a:schemeClr val="bg1"/>
                      </a:solidFill>
                      <a:prstDash val="solid"/>
                      <a:round/>
                      <a:headEnd type="none" w="med" len="med"/>
                      <a:tailEnd type="none" w="med" len="med"/>
                    </a:lnL>
                    <a:lnR w="12700" cmpd="sng">
                      <a:noFill/>
                    </a:lnR>
                    <a:lnT w="12700" cmpd="sng">
                      <a:noFill/>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907736982"/>
                  </a:ext>
                </a:extLst>
              </a:tr>
              <a:tr h="370840">
                <a:tc>
                  <a:txBody>
                    <a:bodyPr/>
                    <a:lstStyle/>
                    <a:p>
                      <a:pPr algn="ctr"/>
                      <a:r>
                        <a:rPr lang="zh-TW" altLang="en-US" sz="1450" b="0" dirty="0">
                          <a:solidFill>
                            <a:schemeClr val="accent6">
                              <a:lumMod val="50000"/>
                            </a:schemeClr>
                          </a:solidFill>
                          <a:latin typeface="標楷體" panose="03000509000000000000" pitchFamily="65" charset="-120"/>
                          <a:ea typeface="標楷體" panose="03000509000000000000" pitchFamily="65" charset="-120"/>
                        </a:rPr>
                        <a:t>奈微與材料科技中心</a:t>
                      </a:r>
                    </a:p>
                  </a:txBody>
                  <a:tcPr anchor="ctr">
                    <a:lnL w="12700" cmpd="sng">
                      <a:noFill/>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zh-TW" altLang="en-US" sz="1450" b="0" dirty="0">
                          <a:solidFill>
                            <a:schemeClr val="accent6">
                              <a:lumMod val="50000"/>
                            </a:schemeClr>
                          </a:solidFill>
                          <a:latin typeface="標楷體" panose="03000509000000000000" pitchFamily="65" charset="-120"/>
                          <a:ea typeface="標楷體" panose="03000509000000000000" pitchFamily="65" charset="-120"/>
                        </a:rPr>
                        <a:t>能源與環境研究中心</a:t>
                      </a:r>
                    </a:p>
                  </a:txBody>
                  <a:tcPr anchor="ctr">
                    <a:lnL w="76200" cap="flat" cmpd="sng" algn="ctr">
                      <a:solidFill>
                        <a:schemeClr val="bg1"/>
                      </a:solidFill>
                      <a:prstDash val="solid"/>
                      <a:round/>
                      <a:headEnd type="none" w="med" len="med"/>
                      <a:tailEnd type="none" w="med" len="med"/>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501217240"/>
                  </a:ext>
                </a:extLst>
              </a:tr>
              <a:tr h="370840">
                <a:tc>
                  <a:txBody>
                    <a:bodyPr/>
                    <a:lstStyle/>
                    <a:p>
                      <a:pPr algn="ctr"/>
                      <a:r>
                        <a:rPr lang="zh-TW" altLang="en-US" sz="1450" b="0" dirty="0">
                          <a:solidFill>
                            <a:schemeClr val="accent6">
                              <a:lumMod val="50000"/>
                            </a:schemeClr>
                          </a:solidFill>
                          <a:latin typeface="標楷體" panose="03000509000000000000" pitchFamily="65" charset="-120"/>
                          <a:ea typeface="標楷體" panose="03000509000000000000" pitchFamily="65" charset="-120"/>
                        </a:rPr>
                        <a:t>生物醫學科技研發中心</a:t>
                      </a:r>
                      <a:r>
                        <a:rPr lang="en-US" altLang="zh-TW" sz="1450" b="0" dirty="0">
                          <a:solidFill>
                            <a:schemeClr val="accent6">
                              <a:lumMod val="50000"/>
                            </a:schemeClr>
                          </a:solidFill>
                          <a:latin typeface="標楷體" panose="03000509000000000000" pitchFamily="65" charset="-120"/>
                          <a:ea typeface="標楷體" panose="03000509000000000000" pitchFamily="65" charset="-120"/>
                        </a:rPr>
                        <a:t>(</a:t>
                      </a:r>
                      <a:r>
                        <a:rPr lang="zh-TW" altLang="en-US" sz="1450" b="0" dirty="0">
                          <a:solidFill>
                            <a:schemeClr val="accent6">
                              <a:lumMod val="50000"/>
                            </a:schemeClr>
                          </a:solidFill>
                          <a:latin typeface="標楷體" panose="03000509000000000000" pitchFamily="65" charset="-120"/>
                          <a:ea typeface="標楷體" panose="03000509000000000000" pitchFamily="65" charset="-120"/>
                        </a:rPr>
                        <a:t>實驗動物房</a:t>
                      </a:r>
                      <a:r>
                        <a:rPr lang="en-US" altLang="zh-TW" sz="1450" b="0" dirty="0">
                          <a:solidFill>
                            <a:schemeClr val="accent6">
                              <a:lumMod val="50000"/>
                            </a:schemeClr>
                          </a:solidFill>
                          <a:latin typeface="標楷體" panose="03000509000000000000" pitchFamily="65" charset="-120"/>
                          <a:ea typeface="標楷體" panose="03000509000000000000" pitchFamily="65" charset="-120"/>
                        </a:rPr>
                        <a:t>)</a:t>
                      </a:r>
                      <a:endParaRPr lang="zh-TW" altLang="en-US" sz="1450" b="0" dirty="0">
                        <a:solidFill>
                          <a:schemeClr val="accent6">
                            <a:lumMod val="50000"/>
                          </a:schemeClr>
                        </a:solidFill>
                        <a:latin typeface="標楷體" panose="03000509000000000000" pitchFamily="65" charset="-120"/>
                        <a:ea typeface="標楷體" panose="03000509000000000000" pitchFamily="65" charset="-120"/>
                      </a:endParaRPr>
                    </a:p>
                  </a:txBody>
                  <a:tcPr anchor="ctr">
                    <a:lnL w="12700" cmpd="sng">
                      <a:noFill/>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zh-TW" altLang="en-US" sz="1450" b="0" dirty="0">
                          <a:solidFill>
                            <a:schemeClr val="accent6">
                              <a:lumMod val="50000"/>
                            </a:schemeClr>
                          </a:solidFill>
                          <a:latin typeface="標楷體" panose="03000509000000000000" pitchFamily="65" charset="-120"/>
                          <a:ea typeface="標楷體" panose="03000509000000000000" pitchFamily="65" charset="-120"/>
                        </a:rPr>
                        <a:t>腦科學研究中心</a:t>
                      </a:r>
                    </a:p>
                  </a:txBody>
                  <a:tcPr anchor="ctr">
                    <a:lnL w="76200" cap="flat" cmpd="sng" algn="ctr">
                      <a:solidFill>
                        <a:schemeClr val="bg1"/>
                      </a:solidFill>
                      <a:prstDash val="solid"/>
                      <a:round/>
                      <a:headEnd type="none" w="med" len="med"/>
                      <a:tailEnd type="none" w="med" len="med"/>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2576688113"/>
                  </a:ext>
                </a:extLst>
              </a:tr>
              <a:tr h="370840">
                <a:tc>
                  <a:txBody>
                    <a:bodyPr/>
                    <a:lstStyle/>
                    <a:p>
                      <a:pPr algn="ctr"/>
                      <a:r>
                        <a:rPr lang="zh-TW" altLang="en-US" sz="1450" b="0" dirty="0">
                          <a:solidFill>
                            <a:schemeClr val="accent6">
                              <a:lumMod val="50000"/>
                            </a:schemeClr>
                          </a:solidFill>
                          <a:latin typeface="標楷體" panose="03000509000000000000" pitchFamily="65" charset="-120"/>
                          <a:ea typeface="標楷體" panose="03000509000000000000" pitchFamily="65" charset="-120"/>
                        </a:rPr>
                        <a:t>電腦與通訊科技研發中心</a:t>
                      </a:r>
                    </a:p>
                  </a:txBody>
                  <a:tcPr anchor="ctr">
                    <a:lnL w="12700" cmpd="sng">
                      <a:noFill/>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zh-TW" altLang="en-US" sz="1450" b="0" dirty="0">
                          <a:solidFill>
                            <a:schemeClr val="accent6">
                              <a:lumMod val="50000"/>
                            </a:schemeClr>
                          </a:solidFill>
                          <a:latin typeface="標楷體" panose="03000509000000000000" pitchFamily="65" charset="-120"/>
                          <a:ea typeface="標楷體" panose="03000509000000000000" pitchFamily="65" charset="-120"/>
                        </a:rPr>
                        <a:t>貴重儀器使用中心</a:t>
                      </a:r>
                    </a:p>
                  </a:txBody>
                  <a:tcPr anchor="ctr">
                    <a:lnL w="76200" cap="flat" cmpd="sng" algn="ctr">
                      <a:solidFill>
                        <a:schemeClr val="bg1"/>
                      </a:solidFill>
                      <a:prstDash val="solid"/>
                      <a:round/>
                      <a:headEnd type="none" w="med" len="med"/>
                      <a:tailEnd type="none" w="med" len="med"/>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784518678"/>
                  </a:ext>
                </a:extLst>
              </a:tr>
              <a:tr h="370840">
                <a:tc>
                  <a:txBody>
                    <a:bodyPr/>
                    <a:lstStyle/>
                    <a:p>
                      <a:pPr algn="ctr"/>
                      <a:r>
                        <a:rPr lang="zh-TW" altLang="en-US" sz="1450" b="0" dirty="0">
                          <a:solidFill>
                            <a:schemeClr val="accent6">
                              <a:lumMod val="50000"/>
                            </a:schemeClr>
                          </a:solidFill>
                          <a:latin typeface="標楷體" panose="03000509000000000000" pitchFamily="65" charset="-120"/>
                          <a:ea typeface="標楷體" panose="03000509000000000000" pitchFamily="65" charset="-120"/>
                        </a:rPr>
                        <a:t>國家理論科學研究中心</a:t>
                      </a:r>
                      <a:r>
                        <a:rPr lang="en-US" altLang="zh-TW" sz="1450" b="0" dirty="0">
                          <a:solidFill>
                            <a:schemeClr val="accent6">
                              <a:lumMod val="50000"/>
                            </a:schemeClr>
                          </a:solidFill>
                          <a:latin typeface="標楷體" panose="03000509000000000000" pitchFamily="65" charset="-120"/>
                          <a:ea typeface="標楷體" panose="03000509000000000000" pitchFamily="65" charset="-120"/>
                        </a:rPr>
                        <a:t>(</a:t>
                      </a:r>
                      <a:r>
                        <a:rPr lang="zh-TW" altLang="en-US" sz="1450" b="0" dirty="0">
                          <a:solidFill>
                            <a:schemeClr val="accent6">
                              <a:lumMod val="50000"/>
                            </a:schemeClr>
                          </a:solidFill>
                          <a:latin typeface="標楷體" panose="03000509000000000000" pitchFamily="65" charset="-120"/>
                          <a:ea typeface="標楷體" panose="03000509000000000000" pitchFamily="65" charset="-120"/>
                        </a:rPr>
                        <a:t>物理組</a:t>
                      </a:r>
                      <a:r>
                        <a:rPr lang="en-US" altLang="zh-TW" sz="1450" b="0" dirty="0">
                          <a:solidFill>
                            <a:schemeClr val="accent6">
                              <a:lumMod val="50000"/>
                            </a:schemeClr>
                          </a:solidFill>
                          <a:latin typeface="標楷體" panose="03000509000000000000" pitchFamily="65" charset="-120"/>
                          <a:ea typeface="標楷體" panose="03000509000000000000" pitchFamily="65" charset="-120"/>
                        </a:rPr>
                        <a:t>)</a:t>
                      </a:r>
                      <a:endParaRPr lang="zh-TW" altLang="en-US" sz="1450" b="0" dirty="0">
                        <a:solidFill>
                          <a:schemeClr val="accent6">
                            <a:lumMod val="50000"/>
                          </a:schemeClr>
                        </a:solidFill>
                        <a:latin typeface="標楷體" panose="03000509000000000000" pitchFamily="65" charset="-120"/>
                        <a:ea typeface="標楷體" panose="03000509000000000000" pitchFamily="65" charset="-120"/>
                      </a:endParaRPr>
                    </a:p>
                  </a:txBody>
                  <a:tcPr anchor="ctr">
                    <a:lnL w="12700" cmpd="sng">
                      <a:noFill/>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zh-TW" altLang="en-US" sz="1450" b="0" dirty="0">
                          <a:solidFill>
                            <a:schemeClr val="accent6">
                              <a:lumMod val="50000"/>
                            </a:schemeClr>
                          </a:solidFill>
                          <a:latin typeface="標楷體" panose="03000509000000000000" pitchFamily="65" charset="-120"/>
                          <a:ea typeface="標楷體" panose="03000509000000000000" pitchFamily="65" charset="-120"/>
                        </a:rPr>
                        <a:t>人文社會研究中心</a:t>
                      </a:r>
                    </a:p>
                  </a:txBody>
                  <a:tcPr anchor="ctr">
                    <a:lnL w="76200" cap="flat" cmpd="sng" algn="ctr">
                      <a:solidFill>
                        <a:schemeClr val="bg1"/>
                      </a:solidFill>
                      <a:prstDash val="solid"/>
                      <a:round/>
                      <a:headEnd type="none" w="med" len="med"/>
                      <a:tailEnd type="none" w="med" len="med"/>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4034123616"/>
                  </a:ext>
                </a:extLst>
              </a:tr>
              <a:tr h="370840">
                <a:tc>
                  <a:txBody>
                    <a:bodyPr/>
                    <a:lstStyle/>
                    <a:p>
                      <a:pPr algn="ctr"/>
                      <a:r>
                        <a:rPr lang="zh-TW" altLang="en-US" sz="1450" b="0" dirty="0">
                          <a:solidFill>
                            <a:schemeClr val="accent6">
                              <a:lumMod val="50000"/>
                            </a:schemeClr>
                          </a:solidFill>
                          <a:latin typeface="標楷體" panose="03000509000000000000" pitchFamily="65" charset="-120"/>
                          <a:ea typeface="標楷體" panose="03000509000000000000" pitchFamily="65" charset="-120"/>
                        </a:rPr>
                        <a:t>積體電路設計技術研發中心</a:t>
                      </a:r>
                    </a:p>
                  </a:txBody>
                  <a:tcPr anchor="ctr">
                    <a:lnL w="12700" cmpd="sng">
                      <a:noFill/>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zh-TW" altLang="en-US" sz="1450" b="0" dirty="0">
                          <a:solidFill>
                            <a:schemeClr val="accent6">
                              <a:lumMod val="50000"/>
                            </a:schemeClr>
                          </a:solidFill>
                          <a:latin typeface="標楷體" panose="03000509000000000000" pitchFamily="65" charset="-120"/>
                          <a:ea typeface="標楷體" panose="03000509000000000000" pitchFamily="65" charset="-120"/>
                        </a:rPr>
                        <a:t>科學儀器中心</a:t>
                      </a:r>
                    </a:p>
                  </a:txBody>
                  <a:tcPr anchor="ctr">
                    <a:lnL w="76200" cap="flat" cmpd="sng" algn="ctr">
                      <a:solidFill>
                        <a:schemeClr val="bg1"/>
                      </a:solidFill>
                      <a:prstDash val="solid"/>
                      <a:round/>
                      <a:headEnd type="none" w="med" len="med"/>
                      <a:tailEnd type="none" w="med" len="med"/>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638336627"/>
                  </a:ext>
                </a:extLst>
              </a:tr>
              <a:tr h="370840">
                <a:tc>
                  <a:txBody>
                    <a:bodyPr/>
                    <a:lstStyle/>
                    <a:p>
                      <a:pPr algn="ctr"/>
                      <a:r>
                        <a:rPr lang="zh-TW" altLang="en-US" sz="1450" b="0" dirty="0">
                          <a:solidFill>
                            <a:schemeClr val="accent6">
                              <a:lumMod val="50000"/>
                            </a:schemeClr>
                          </a:solidFill>
                          <a:latin typeface="標楷體" panose="03000509000000000000" pitchFamily="65" charset="-120"/>
                          <a:ea typeface="標楷體" panose="03000509000000000000" pitchFamily="65" charset="-120"/>
                        </a:rPr>
                        <a:t>科技與社會研究中心</a:t>
                      </a:r>
                    </a:p>
                  </a:txBody>
                  <a:tcPr anchor="ctr">
                    <a:lnL w="12700" cmpd="sng">
                      <a:noFill/>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zh-TW" altLang="en-US" sz="1450" b="0" dirty="0">
                          <a:solidFill>
                            <a:schemeClr val="accent6">
                              <a:lumMod val="50000"/>
                            </a:schemeClr>
                          </a:solidFill>
                          <a:latin typeface="標楷體" panose="03000509000000000000" pitchFamily="65" charset="-120"/>
                          <a:ea typeface="標楷體" panose="03000509000000000000" pitchFamily="65" charset="-120"/>
                        </a:rPr>
                        <a:t>基礎科學研究中心</a:t>
                      </a:r>
                    </a:p>
                  </a:txBody>
                  <a:tcPr anchor="ctr">
                    <a:lnL w="76200" cap="flat" cmpd="sng" algn="ctr">
                      <a:solidFill>
                        <a:schemeClr val="bg1"/>
                      </a:solidFill>
                      <a:prstDash val="solid"/>
                      <a:round/>
                      <a:headEnd type="none" w="med" len="med"/>
                      <a:tailEnd type="none" w="med" len="med"/>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61335281"/>
                  </a:ext>
                </a:extLst>
              </a:tr>
              <a:tr h="370840">
                <a:tc>
                  <a:txBody>
                    <a:bodyPr/>
                    <a:lstStyle/>
                    <a:p>
                      <a:pPr algn="ctr"/>
                      <a:r>
                        <a:rPr lang="zh-TW" altLang="en-US" sz="1450" b="0" dirty="0">
                          <a:solidFill>
                            <a:schemeClr val="accent6">
                              <a:lumMod val="50000"/>
                            </a:schemeClr>
                          </a:solidFill>
                          <a:latin typeface="標楷體" panose="03000509000000000000" pitchFamily="65" charset="-120"/>
                          <a:ea typeface="標楷體" panose="03000509000000000000" pitchFamily="65" charset="-120"/>
                        </a:rPr>
                        <a:t>光電研究中心</a:t>
                      </a:r>
                    </a:p>
                  </a:txBody>
                  <a:tcPr anchor="ctr">
                    <a:lnL w="12700" cmpd="sng">
                      <a:noFill/>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zh-TW" altLang="en-US" sz="1450" b="0" dirty="0">
                          <a:solidFill>
                            <a:schemeClr val="accent6">
                              <a:lumMod val="50000"/>
                            </a:schemeClr>
                          </a:solidFill>
                          <a:latin typeface="標楷體" panose="03000509000000000000" pitchFamily="65" charset="-120"/>
                          <a:ea typeface="標楷體" panose="03000509000000000000" pitchFamily="65" charset="-120"/>
                        </a:rPr>
                        <a:t>亞洲政策中心</a:t>
                      </a:r>
                    </a:p>
                  </a:txBody>
                  <a:tcPr anchor="ctr">
                    <a:lnL w="76200" cap="flat" cmpd="sng" algn="ctr">
                      <a:solidFill>
                        <a:schemeClr val="bg1"/>
                      </a:solidFill>
                      <a:prstDash val="solid"/>
                      <a:round/>
                      <a:headEnd type="none" w="med" len="med"/>
                      <a:tailEnd type="none" w="med" len="med"/>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865791133"/>
                  </a:ext>
                </a:extLst>
              </a:tr>
              <a:tr h="370840">
                <a:tc>
                  <a:txBody>
                    <a:bodyPr/>
                    <a:lstStyle/>
                    <a:p>
                      <a:pPr algn="ctr"/>
                      <a:r>
                        <a:rPr lang="zh-TW" altLang="en-US" sz="1450" b="0" dirty="0">
                          <a:solidFill>
                            <a:schemeClr val="accent6">
                              <a:lumMod val="50000"/>
                            </a:schemeClr>
                          </a:solidFill>
                          <a:latin typeface="標楷體" panose="03000509000000000000" pitchFamily="65" charset="-120"/>
                          <a:ea typeface="標楷體" panose="03000509000000000000" pitchFamily="65" charset="-120"/>
                        </a:rPr>
                        <a:t>清大</a:t>
                      </a:r>
                      <a:r>
                        <a:rPr lang="en-US" altLang="zh-TW" sz="1450" b="0" dirty="0">
                          <a:solidFill>
                            <a:schemeClr val="accent6">
                              <a:lumMod val="50000"/>
                            </a:schemeClr>
                          </a:solidFill>
                          <a:latin typeface="標楷體" panose="03000509000000000000" pitchFamily="65" charset="-120"/>
                          <a:ea typeface="標楷體" panose="03000509000000000000" pitchFamily="65" charset="-120"/>
                        </a:rPr>
                        <a:t>/</a:t>
                      </a:r>
                      <a:r>
                        <a:rPr lang="zh-TW" altLang="en-US" sz="1450" b="0" dirty="0">
                          <a:solidFill>
                            <a:schemeClr val="accent6">
                              <a:lumMod val="50000"/>
                            </a:schemeClr>
                          </a:solidFill>
                          <a:latin typeface="標楷體" panose="03000509000000000000" pitchFamily="65" charset="-120"/>
                          <a:ea typeface="標楷體" panose="03000509000000000000" pitchFamily="65" charset="-120"/>
                        </a:rPr>
                        <a:t>工研院聯合研發中心</a:t>
                      </a:r>
                    </a:p>
                  </a:txBody>
                  <a:tcPr anchor="ctr">
                    <a:lnL w="12700" cmpd="sng">
                      <a:noFill/>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zh-TW" altLang="en-US" sz="1450" b="0" dirty="0">
                          <a:solidFill>
                            <a:schemeClr val="accent6">
                              <a:lumMod val="50000"/>
                            </a:schemeClr>
                          </a:solidFill>
                          <a:latin typeface="標楷體" panose="03000509000000000000" pitchFamily="65" charset="-120"/>
                          <a:ea typeface="標楷體" panose="03000509000000000000" pitchFamily="65" charset="-120"/>
                        </a:rPr>
                        <a:t>物理研究推動中心</a:t>
                      </a:r>
                    </a:p>
                  </a:txBody>
                  <a:tcPr anchor="ctr">
                    <a:lnL w="76200" cap="flat" cmpd="sng" algn="ctr">
                      <a:solidFill>
                        <a:schemeClr val="bg1"/>
                      </a:solidFill>
                      <a:prstDash val="solid"/>
                      <a:round/>
                      <a:headEnd type="none" w="med" len="med"/>
                      <a:tailEnd type="none" w="med" len="med"/>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158986130"/>
                  </a:ext>
                </a:extLst>
              </a:tr>
              <a:tr h="370840">
                <a:tc>
                  <a:txBody>
                    <a:bodyPr/>
                    <a:lstStyle/>
                    <a:p>
                      <a:pPr algn="ctr"/>
                      <a:r>
                        <a:rPr lang="en-US" altLang="zh-TW" sz="1450" b="0" dirty="0">
                          <a:solidFill>
                            <a:schemeClr val="accent6">
                              <a:lumMod val="50000"/>
                            </a:schemeClr>
                          </a:solidFill>
                          <a:latin typeface="標楷體" panose="03000509000000000000" pitchFamily="65" charset="-120"/>
                          <a:ea typeface="標楷體" panose="03000509000000000000" pitchFamily="65" charset="-120"/>
                        </a:rPr>
                        <a:t>AI</a:t>
                      </a:r>
                      <a:r>
                        <a:rPr lang="zh-TW" altLang="en-US" sz="1450" b="0" dirty="0">
                          <a:solidFill>
                            <a:schemeClr val="accent6">
                              <a:lumMod val="50000"/>
                            </a:schemeClr>
                          </a:solidFill>
                          <a:latin typeface="標楷體" panose="03000509000000000000" pitchFamily="65" charset="-120"/>
                          <a:ea typeface="標楷體" panose="03000509000000000000" pitchFamily="65" charset="-120"/>
                        </a:rPr>
                        <a:t>人工智慧研究中心</a:t>
                      </a:r>
                    </a:p>
                  </a:txBody>
                  <a:tcPr anchor="ctr">
                    <a:lnL w="12700" cmpd="sng">
                      <a:noFill/>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tc>
                  <a:txBody>
                    <a:bodyPr/>
                    <a:lstStyle/>
                    <a:p>
                      <a:pPr algn="ctr"/>
                      <a:r>
                        <a:rPr lang="zh-TW" altLang="en-US" sz="1450" b="0" dirty="0">
                          <a:solidFill>
                            <a:schemeClr val="accent6">
                              <a:lumMod val="50000"/>
                            </a:schemeClr>
                          </a:solidFill>
                          <a:latin typeface="標楷體" panose="03000509000000000000" pitchFamily="65" charset="-120"/>
                          <a:ea typeface="標楷體" panose="03000509000000000000" pitchFamily="65" charset="-120"/>
                        </a:rPr>
                        <a:t>運動科技中心</a:t>
                      </a:r>
                    </a:p>
                  </a:txBody>
                  <a:tcPr anchor="ctr">
                    <a:lnL w="76200" cap="flat" cmpd="sng" algn="ctr">
                      <a:solidFill>
                        <a:schemeClr val="bg1"/>
                      </a:solidFill>
                      <a:prstDash val="solid"/>
                      <a:round/>
                      <a:headEnd type="none" w="med" len="med"/>
                      <a:tailEnd type="none" w="med" len="med"/>
                    </a:lnL>
                    <a:lnR w="12700" cmpd="sng">
                      <a:noFill/>
                    </a:lnR>
                    <a:lnT w="762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3190859576"/>
                  </a:ext>
                </a:extLst>
              </a:tr>
            </a:tbl>
          </a:graphicData>
        </a:graphic>
      </p:graphicFrame>
      <p:graphicFrame>
        <p:nvGraphicFramePr>
          <p:cNvPr id="14" name="表格 13">
            <a:extLst>
              <a:ext uri="{FF2B5EF4-FFF2-40B4-BE49-F238E27FC236}">
                <a16:creationId xmlns:a16="http://schemas.microsoft.com/office/drawing/2014/main" id="{B8C12677-C496-472F-A509-41C13D6FE973}"/>
              </a:ext>
            </a:extLst>
          </p:cNvPr>
          <p:cNvGraphicFramePr>
            <a:graphicFrameLocks noGrp="1"/>
          </p:cNvGraphicFramePr>
          <p:nvPr>
            <p:extLst>
              <p:ext uri="{D42A27DB-BD31-4B8C-83A1-F6EECF244321}">
                <p14:modId xmlns:p14="http://schemas.microsoft.com/office/powerpoint/2010/main" val="644215283"/>
              </p:ext>
            </p:extLst>
          </p:nvPr>
        </p:nvGraphicFramePr>
        <p:xfrm>
          <a:off x="6331878" y="1985818"/>
          <a:ext cx="5823823" cy="2166620"/>
        </p:xfrm>
        <a:graphic>
          <a:graphicData uri="http://schemas.openxmlformats.org/drawingml/2006/table">
            <a:tbl>
              <a:tblPr firstRow="1" bandRow="1">
                <a:effectLst>
                  <a:outerShdw blurRad="50800" dist="38100" dir="2700000" algn="tl" rotWithShape="0">
                    <a:prstClr val="black">
                      <a:alpha val="40000"/>
                    </a:prstClr>
                  </a:outerShdw>
                </a:effectLst>
                <a:tableStyleId>{E8B1032C-EA38-4F05-BA0D-38AFFFC7BED3}</a:tableStyleId>
              </a:tblPr>
              <a:tblGrid>
                <a:gridCol w="2853055">
                  <a:extLst>
                    <a:ext uri="{9D8B030D-6E8A-4147-A177-3AD203B41FA5}">
                      <a16:colId xmlns:a16="http://schemas.microsoft.com/office/drawing/2014/main" val="968378543"/>
                    </a:ext>
                  </a:extLst>
                </a:gridCol>
                <a:gridCol w="2970768">
                  <a:extLst>
                    <a:ext uri="{9D8B030D-6E8A-4147-A177-3AD203B41FA5}">
                      <a16:colId xmlns:a16="http://schemas.microsoft.com/office/drawing/2014/main" val="1433152715"/>
                    </a:ext>
                  </a:extLst>
                </a:gridCol>
              </a:tblGrid>
              <a:tr h="270457">
                <a:tc>
                  <a:txBody>
                    <a:bodyPr/>
                    <a:lstStyle/>
                    <a:p>
                      <a:pPr algn="ctr"/>
                      <a:r>
                        <a:rPr lang="en-US" altLang="zh-TW" sz="1450" b="0" dirty="0">
                          <a:solidFill>
                            <a:schemeClr val="accent1">
                              <a:lumMod val="50000"/>
                            </a:schemeClr>
                          </a:solidFill>
                          <a:latin typeface="標楷體" panose="03000509000000000000" pitchFamily="65" charset="-120"/>
                          <a:ea typeface="標楷體" panose="03000509000000000000" pitchFamily="65" charset="-120"/>
                        </a:rPr>
                        <a:t>IC</a:t>
                      </a:r>
                      <a:r>
                        <a:rPr lang="zh-TW" altLang="en-US" sz="1450" b="0" dirty="0">
                          <a:solidFill>
                            <a:schemeClr val="accent1">
                              <a:lumMod val="50000"/>
                            </a:schemeClr>
                          </a:solidFill>
                          <a:latin typeface="標楷體" panose="03000509000000000000" pitchFamily="65" charset="-120"/>
                          <a:ea typeface="標楷體" panose="03000509000000000000" pitchFamily="65" charset="-120"/>
                        </a:rPr>
                        <a:t>產業同盟計畫</a:t>
                      </a:r>
                    </a:p>
                  </a:txBody>
                  <a:tcPr anchor="ctr">
                    <a:lnL w="12700" cmpd="sng">
                      <a:noFill/>
                    </a:lnL>
                    <a:lnR w="76200" cap="flat" cmpd="sng" algn="ctr">
                      <a:solidFill>
                        <a:schemeClr val="bg1"/>
                      </a:solidFill>
                      <a:prstDash val="solid"/>
                      <a:round/>
                      <a:headEnd type="none" w="med" len="med"/>
                      <a:tailEnd type="none" w="med" len="med"/>
                    </a:lnR>
                    <a:lnT w="12700" cmpd="sng">
                      <a:noFill/>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zh-TW" altLang="en-US" sz="1450" b="0" dirty="0">
                          <a:solidFill>
                            <a:schemeClr val="accent1">
                              <a:lumMod val="50000"/>
                            </a:schemeClr>
                          </a:solidFill>
                          <a:latin typeface="標楷體" panose="03000509000000000000" pitchFamily="65" charset="-120"/>
                          <a:ea typeface="標楷體" panose="03000509000000000000" pitchFamily="65" charset="-120"/>
                        </a:rPr>
                        <a:t>教學儀器發展聯盟</a:t>
                      </a:r>
                    </a:p>
                  </a:txBody>
                  <a:tcPr anchor="ctr">
                    <a:lnL w="76200" cap="flat" cmpd="sng" algn="ctr">
                      <a:solidFill>
                        <a:schemeClr val="bg1"/>
                      </a:solidFill>
                      <a:prstDash val="solid"/>
                      <a:round/>
                      <a:headEnd type="none" w="med" len="med"/>
                      <a:tailEnd type="none" w="med" len="med"/>
                    </a:lnL>
                    <a:lnR w="12700" cmpd="sng">
                      <a:noFill/>
                    </a:lnR>
                    <a:lnT w="12700" cmpd="sng">
                      <a:noFill/>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907736982"/>
                  </a:ext>
                </a:extLst>
              </a:tr>
              <a:tr h="370840">
                <a:tc>
                  <a:txBody>
                    <a:bodyPr/>
                    <a:lstStyle/>
                    <a:p>
                      <a:pPr algn="ctr"/>
                      <a:r>
                        <a:rPr lang="zh-TW" altLang="en-US" sz="1450" b="0" dirty="0">
                          <a:solidFill>
                            <a:schemeClr val="accent1">
                              <a:lumMod val="50000"/>
                            </a:schemeClr>
                          </a:solidFill>
                          <a:latin typeface="標楷體" panose="03000509000000000000" pitchFamily="65" charset="-120"/>
                          <a:ea typeface="標楷體" panose="03000509000000000000" pitchFamily="65" charset="-120"/>
                        </a:rPr>
                        <a:t>擴增實境互動技術產學聯盟</a:t>
                      </a:r>
                    </a:p>
                  </a:txBody>
                  <a:tcPr anchor="ctr">
                    <a:lnL w="12700" cmpd="sng">
                      <a:noFill/>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zh-TW" altLang="en-US" sz="1450" b="0" dirty="0">
                          <a:solidFill>
                            <a:schemeClr val="accent1">
                              <a:lumMod val="50000"/>
                            </a:schemeClr>
                          </a:solidFill>
                          <a:latin typeface="標楷體" panose="03000509000000000000" pitchFamily="65" charset="-120"/>
                          <a:ea typeface="標楷體" panose="03000509000000000000" pitchFamily="65" charset="-120"/>
                        </a:rPr>
                        <a:t>微流體產學技術聯盟</a:t>
                      </a:r>
                    </a:p>
                  </a:txBody>
                  <a:tcPr anchor="ctr">
                    <a:lnL w="76200" cap="flat" cmpd="sng" algn="ctr">
                      <a:solidFill>
                        <a:schemeClr val="bg1"/>
                      </a:solidFill>
                      <a:prstDash val="solid"/>
                      <a:round/>
                      <a:headEnd type="none" w="med" len="med"/>
                      <a:tailEnd type="none" w="med" len="med"/>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501217240"/>
                  </a:ext>
                </a:extLst>
              </a:tr>
              <a:tr h="370840">
                <a:tc>
                  <a:txBody>
                    <a:bodyPr/>
                    <a:lstStyle/>
                    <a:p>
                      <a:pPr algn="ctr"/>
                      <a:r>
                        <a:rPr lang="zh-TW" altLang="en-US" sz="1450" b="0" dirty="0">
                          <a:solidFill>
                            <a:schemeClr val="accent1">
                              <a:lumMod val="50000"/>
                            </a:schemeClr>
                          </a:solidFill>
                          <a:latin typeface="標楷體" panose="03000509000000000000" pitchFamily="65" charset="-120"/>
                          <a:ea typeface="標楷體" panose="03000509000000000000" pitchFamily="65" charset="-120"/>
                        </a:rPr>
                        <a:t>雲運算技術與服務產學聯盟</a:t>
                      </a:r>
                    </a:p>
                  </a:txBody>
                  <a:tcPr anchor="ctr">
                    <a:lnL w="12700" cmpd="sng">
                      <a:noFill/>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zh-TW" altLang="en-US" sz="1450" b="0" dirty="0">
                          <a:solidFill>
                            <a:schemeClr val="accent1">
                              <a:lumMod val="50000"/>
                            </a:schemeClr>
                          </a:solidFill>
                          <a:latin typeface="標楷體" panose="03000509000000000000" pitchFamily="65" charset="-120"/>
                          <a:ea typeface="標楷體" panose="03000509000000000000" pitchFamily="65" charset="-120"/>
                        </a:rPr>
                        <a:t>光纖雷射及產業應用聯盟</a:t>
                      </a:r>
                    </a:p>
                  </a:txBody>
                  <a:tcPr anchor="ctr">
                    <a:lnL w="76200" cap="flat" cmpd="sng" algn="ctr">
                      <a:solidFill>
                        <a:schemeClr val="bg1"/>
                      </a:solidFill>
                      <a:prstDash val="solid"/>
                      <a:round/>
                      <a:headEnd type="none" w="med" len="med"/>
                      <a:tailEnd type="none" w="med" len="med"/>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576688113"/>
                  </a:ext>
                </a:extLst>
              </a:tr>
              <a:tr h="370840">
                <a:tc>
                  <a:txBody>
                    <a:bodyPr/>
                    <a:lstStyle/>
                    <a:p>
                      <a:pPr algn="ctr"/>
                      <a:r>
                        <a:rPr lang="zh-TW" altLang="en-US" sz="1450" b="0" dirty="0">
                          <a:solidFill>
                            <a:schemeClr val="accent1">
                              <a:lumMod val="50000"/>
                            </a:schemeClr>
                          </a:solidFill>
                          <a:latin typeface="標楷體" panose="03000509000000000000" pitchFamily="65" charset="-120"/>
                          <a:ea typeface="標楷體" panose="03000509000000000000" pitchFamily="65" charset="-120"/>
                        </a:rPr>
                        <a:t>微機電感測器與致動器產學聯盟</a:t>
                      </a:r>
                    </a:p>
                  </a:txBody>
                  <a:tcPr anchor="ctr">
                    <a:lnL w="12700" cmpd="sng">
                      <a:noFill/>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lang="en-US" altLang="zh-TW" sz="1450" b="0" dirty="0">
                          <a:solidFill>
                            <a:schemeClr val="accent1">
                              <a:lumMod val="50000"/>
                            </a:schemeClr>
                          </a:solidFill>
                          <a:latin typeface="標楷體" panose="03000509000000000000" pitchFamily="65" charset="-120"/>
                          <a:ea typeface="標楷體" panose="03000509000000000000" pitchFamily="65" charset="-120"/>
                        </a:rPr>
                        <a:t>Bio-APP</a:t>
                      </a:r>
                      <a:r>
                        <a:rPr lang="zh-TW" altLang="en-US" sz="1450" b="0" dirty="0">
                          <a:solidFill>
                            <a:schemeClr val="accent1">
                              <a:lumMod val="50000"/>
                            </a:schemeClr>
                          </a:solidFill>
                          <a:latin typeface="標楷體" panose="03000509000000000000" pitchFamily="65" charset="-120"/>
                          <a:ea typeface="標楷體" panose="03000509000000000000" pitchFamily="65" charset="-120"/>
                        </a:rPr>
                        <a:t>生物科技產學研聯盟</a:t>
                      </a:r>
                    </a:p>
                  </a:txBody>
                  <a:tcPr anchor="ctr">
                    <a:lnL w="76200" cap="flat" cmpd="sng" algn="ctr">
                      <a:solidFill>
                        <a:schemeClr val="bg1"/>
                      </a:solidFill>
                      <a:prstDash val="solid"/>
                      <a:round/>
                      <a:headEnd type="none" w="med" len="med"/>
                      <a:tailEnd type="none" w="med" len="med"/>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784518678"/>
                  </a:ext>
                </a:extLst>
              </a:tr>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TW" altLang="en-US" sz="1450" b="0" dirty="0">
                          <a:solidFill>
                            <a:schemeClr val="accent1">
                              <a:lumMod val="50000"/>
                            </a:schemeClr>
                          </a:solidFill>
                          <a:latin typeface="標楷體" panose="03000509000000000000" pitchFamily="65" charset="-120"/>
                          <a:ea typeface="標楷體" panose="03000509000000000000" pitchFamily="65" charset="-120"/>
                          <a:cs typeface="+mn-cs"/>
                        </a:rPr>
                        <a:t>熱管理暨節能產學技術聯盟</a:t>
                      </a:r>
                      <a:endParaRPr lang="en-US" altLang="zh-TW" sz="1450" b="0" dirty="0">
                        <a:solidFill>
                          <a:schemeClr val="accent1">
                            <a:lumMod val="50000"/>
                          </a:schemeClr>
                        </a:solidFill>
                        <a:latin typeface="標楷體" panose="03000509000000000000" pitchFamily="65" charset="-120"/>
                        <a:ea typeface="標楷體" panose="03000509000000000000" pitchFamily="65" charset="-120"/>
                        <a:cs typeface="+mn-cs"/>
                      </a:endParaRPr>
                    </a:p>
                  </a:txBody>
                  <a:tcPr anchor="ctr">
                    <a:lnL w="12700" cmpd="sng">
                      <a:noFill/>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TW" altLang="en-US" sz="1450" b="0" dirty="0">
                          <a:solidFill>
                            <a:schemeClr val="accent1">
                              <a:lumMod val="50000"/>
                            </a:schemeClr>
                          </a:solidFill>
                          <a:latin typeface="標楷體" panose="03000509000000000000" pitchFamily="65" charset="-120"/>
                          <a:ea typeface="標楷體" panose="03000509000000000000" pitchFamily="65" charset="-120"/>
                          <a:cs typeface="+mn-cs"/>
                        </a:rPr>
                        <a:t>物聯網網路技術與應用產業</a:t>
                      </a:r>
                      <a:endParaRPr lang="en-US" altLang="zh-TW" sz="1450" b="0" dirty="0">
                        <a:solidFill>
                          <a:schemeClr val="accent1">
                            <a:lumMod val="50000"/>
                          </a:schemeClr>
                        </a:solidFill>
                        <a:latin typeface="標楷體" panose="03000509000000000000" pitchFamily="65" charset="-120"/>
                        <a:ea typeface="標楷體" panose="03000509000000000000" pitchFamily="65" charset="-120"/>
                        <a:cs typeface="+mn-cs"/>
                      </a:endParaRPr>
                    </a:p>
                  </a:txBody>
                  <a:tcPr anchor="ctr">
                    <a:lnL w="76200" cap="flat" cmpd="sng" algn="ctr">
                      <a:solidFill>
                        <a:schemeClr val="bg1"/>
                      </a:solidFill>
                      <a:prstDash val="solid"/>
                      <a:round/>
                      <a:headEnd type="none" w="med" len="med"/>
                      <a:tailEnd type="none" w="med" len="med"/>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034123616"/>
                  </a:ext>
                </a:extLst>
              </a:tr>
              <a:tr h="370840">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TW" altLang="en-US" sz="1450" b="0" dirty="0">
                          <a:solidFill>
                            <a:schemeClr val="accent1">
                              <a:lumMod val="50000"/>
                            </a:schemeClr>
                          </a:solidFill>
                          <a:latin typeface="標楷體" panose="03000509000000000000" pitchFamily="65" charset="-120"/>
                          <a:ea typeface="標楷體" panose="03000509000000000000" pitchFamily="65" charset="-120"/>
                          <a:cs typeface="+mn-cs"/>
                        </a:rPr>
                        <a:t>量子點材料與應用技術產學聯盟</a:t>
                      </a:r>
                    </a:p>
                  </a:txBody>
                  <a:tcPr anchor="ctr">
                    <a:lnL w="12700" cmpd="sng">
                      <a:noFill/>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TW" altLang="en-US" sz="1450" b="0" dirty="0">
                          <a:solidFill>
                            <a:schemeClr val="accent1">
                              <a:lumMod val="50000"/>
                            </a:schemeClr>
                          </a:solidFill>
                          <a:latin typeface="標楷體" panose="03000509000000000000" pitchFamily="65" charset="-120"/>
                          <a:ea typeface="標楷體" panose="03000509000000000000" pitchFamily="65" charset="-120"/>
                          <a:cs typeface="+mn-cs"/>
                        </a:rPr>
                        <a:t>網路金融創新產學小聯盟</a:t>
                      </a:r>
                      <a:endParaRPr lang="en-US" altLang="zh-TW" sz="1450" b="0" dirty="0">
                        <a:solidFill>
                          <a:schemeClr val="accent1">
                            <a:lumMod val="50000"/>
                          </a:schemeClr>
                        </a:solidFill>
                        <a:latin typeface="標楷體" panose="03000509000000000000" pitchFamily="65" charset="-120"/>
                        <a:ea typeface="標楷體" panose="03000509000000000000" pitchFamily="65" charset="-120"/>
                        <a:cs typeface="+mn-cs"/>
                      </a:endParaRPr>
                    </a:p>
                  </a:txBody>
                  <a:tcPr anchor="ctr">
                    <a:lnL w="76200" cap="flat" cmpd="sng" algn="ctr">
                      <a:solidFill>
                        <a:schemeClr val="bg1"/>
                      </a:solidFill>
                      <a:prstDash val="solid"/>
                      <a:round/>
                      <a:headEnd type="none" w="med" len="med"/>
                      <a:tailEnd type="none" w="med" len="med"/>
                    </a:lnL>
                    <a:lnR w="12700" cmpd="sng">
                      <a:noFill/>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825941608"/>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投影片編號版面配置區 3">
            <a:extLst>
              <a:ext uri="{FF2B5EF4-FFF2-40B4-BE49-F238E27FC236}">
                <a16:creationId xmlns:a16="http://schemas.microsoft.com/office/drawing/2014/main" id="{77667C88-1DBA-418F-9038-F65C4CA5274E}"/>
              </a:ext>
            </a:extLst>
          </p:cNvPr>
          <p:cNvSpPr>
            <a:spLocks noGrp="1"/>
          </p:cNvSpPr>
          <p:nvPr>
            <p:ph type="sldNum" sz="quarter" idx="7"/>
          </p:nvPr>
        </p:nvSpPr>
        <p:spPr/>
        <p:txBody>
          <a:bodyPr/>
          <a:lstStyle/>
          <a:p>
            <a:pPr marL="118108">
              <a:lnSpc>
                <a:spcPts val="1240"/>
              </a:lnSpc>
            </a:pPr>
            <a:fld id="{81D60167-4931-47E6-BA6A-407CBD079E47}" type="slidenum">
              <a:rPr lang="en-US" altLang="zh-TW" smtClean="0"/>
              <a:pPr marL="118108">
                <a:lnSpc>
                  <a:spcPts val="1240"/>
                </a:lnSpc>
              </a:pPr>
              <a:t>22</a:t>
            </a:fld>
            <a:endParaRPr lang="en-US" altLang="zh-TW" dirty="0"/>
          </a:p>
        </p:txBody>
      </p:sp>
      <p:sp>
        <p:nvSpPr>
          <p:cNvPr id="5" name="標題 1">
            <a:extLst>
              <a:ext uri="{FF2B5EF4-FFF2-40B4-BE49-F238E27FC236}">
                <a16:creationId xmlns:a16="http://schemas.microsoft.com/office/drawing/2014/main" id="{30C469B8-5047-4DB3-BFC0-527C0A40CC18}"/>
              </a:ext>
            </a:extLst>
          </p:cNvPr>
          <p:cNvSpPr txBox="1">
            <a:spLocks/>
          </p:cNvSpPr>
          <p:nvPr/>
        </p:nvSpPr>
        <p:spPr>
          <a:xfrm>
            <a:off x="1556780" y="372254"/>
            <a:ext cx="9129589" cy="48101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微軟正黑體" panose="020B0604030504040204" pitchFamily="34" charset="-120"/>
                <a:ea typeface="微軟正黑體" panose="020B0604030504040204" pitchFamily="34" charset="-120"/>
                <a:cs typeface="+mj-cs"/>
              </a:defRPr>
            </a:lvl1pPr>
          </a:lstStyle>
          <a:p>
            <a:pPr algn="ctr" defTabSz="914400"/>
            <a:r>
              <a:rPr lang="zh-TW" altLang="en-US" sz="4400" b="1" dirty="0">
                <a:solidFill>
                  <a:srgbClr val="660066"/>
                </a:solidFill>
                <a:latin typeface="標楷體" panose="03000509000000000000" pitchFamily="65" charset="-120"/>
                <a:ea typeface="標楷體" panose="03000509000000000000" pitchFamily="65" charset="-120"/>
              </a:rPr>
              <a:t>創新育成中心</a:t>
            </a:r>
          </a:p>
        </p:txBody>
      </p:sp>
      <p:pic>
        <p:nvPicPr>
          <p:cNvPr id="6" name="圖片 5">
            <a:extLst>
              <a:ext uri="{FF2B5EF4-FFF2-40B4-BE49-F238E27FC236}">
                <a16:creationId xmlns:a16="http://schemas.microsoft.com/office/drawing/2014/main" id="{7C55C0CE-9C41-4034-8E1C-8C74A25FCDA0}"/>
              </a:ext>
            </a:extLst>
          </p:cNvPr>
          <p:cNvPicPr>
            <a:picLocks noChangeAspect="1"/>
          </p:cNvPicPr>
          <p:nvPr/>
        </p:nvPicPr>
        <p:blipFill rotWithShape="1">
          <a:blip r:embed="rId2">
            <a:extLst>
              <a:ext uri="{28A0092B-C50C-407E-A947-70E740481C1C}">
                <a14:useLocalDpi xmlns:a14="http://schemas.microsoft.com/office/drawing/2010/main" val="0"/>
              </a:ext>
            </a:extLst>
          </a:blip>
          <a:srcRect t="1937" b="2273"/>
          <a:stretch/>
        </p:blipFill>
        <p:spPr>
          <a:xfrm>
            <a:off x="1" y="1219200"/>
            <a:ext cx="12192000" cy="5410200"/>
          </a:xfrm>
          <a:prstGeom prst="rect">
            <a:avLst/>
          </a:prstGeom>
        </p:spPr>
      </p:pic>
      <p:sp>
        <p:nvSpPr>
          <p:cNvPr id="7" name="投影片編號版面配置區 2">
            <a:extLst>
              <a:ext uri="{FF2B5EF4-FFF2-40B4-BE49-F238E27FC236}">
                <a16:creationId xmlns:a16="http://schemas.microsoft.com/office/drawing/2014/main" id="{F791B17A-FD6F-466B-BCEE-C1A58D93DA4F}"/>
              </a:ext>
            </a:extLst>
          </p:cNvPr>
          <p:cNvSpPr txBox="1">
            <a:spLocks/>
          </p:cNvSpPr>
          <p:nvPr/>
        </p:nvSpPr>
        <p:spPr>
          <a:xfrm>
            <a:off x="11286187" y="6356350"/>
            <a:ext cx="299720" cy="184666"/>
          </a:xfrm>
          <a:prstGeom prst="rect">
            <a:avLst/>
          </a:prstGeom>
        </p:spPr>
        <p:txBody>
          <a:bodyPr wrap="square" lIns="0" tIns="0" rIns="0" bIns="0">
            <a:spAutoFit/>
          </a:bodyPr>
          <a:lstStyle>
            <a:defPPr>
              <a:defRPr lang="zh-TW"/>
            </a:defPPr>
            <a:lvl1pPr marL="0" algn="l" defTabSz="914400" rtl="0" eaLnBrk="1" latinLnBrk="0" hangingPunct="1">
              <a:defRPr sz="1200" b="0" i="0" kern="1200">
                <a:solidFill>
                  <a:srgbClr val="8A8A8A"/>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a:latin typeface="標楷體" panose="03000509000000000000" pitchFamily="65" charset="-120"/>
                <a:ea typeface="標楷體" panose="03000509000000000000" pitchFamily="65" charset="-120"/>
              </a:rPr>
              <a:t>22</a:t>
            </a:r>
          </a:p>
        </p:txBody>
      </p:sp>
    </p:spTree>
    <p:extLst>
      <p:ext uri="{BB962C8B-B14F-4D97-AF65-F5344CB8AC3E}">
        <p14:creationId xmlns:p14="http://schemas.microsoft.com/office/powerpoint/2010/main" val="283630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a:extLst>
              <a:ext uri="{FF2B5EF4-FFF2-40B4-BE49-F238E27FC236}">
                <a16:creationId xmlns:a16="http://schemas.microsoft.com/office/drawing/2014/main" id="{29FDB4F3-3730-4170-BE6B-1F05BAB6311C}"/>
              </a:ext>
            </a:extLst>
          </p:cNvPr>
          <p:cNvSpPr txBox="1">
            <a:spLocks noGrp="1"/>
          </p:cNvSpPr>
          <p:nvPr>
            <p:ph type="title"/>
          </p:nvPr>
        </p:nvSpPr>
        <p:spPr>
          <a:xfrm>
            <a:off x="4740133" y="212818"/>
            <a:ext cx="2987038" cy="751488"/>
          </a:xfrm>
          <a:prstGeom prst="rect">
            <a:avLst/>
          </a:prstGeom>
        </p:spPr>
        <p:txBody>
          <a:bodyPr vert="horz" wrap="square" lIns="0" tIns="12700" rIns="0" bIns="0" rtlCol="0">
            <a:spAutoFit/>
          </a:bodyPr>
          <a:lstStyle/>
          <a:p>
            <a:pPr marL="25399">
              <a:spcBef>
                <a:spcPts val="100"/>
              </a:spcBef>
            </a:pPr>
            <a:r>
              <a:rPr sz="4800" b="1" dirty="0">
                <a:latin typeface="標楷體" panose="03000509000000000000" pitchFamily="65" charset="-120"/>
                <a:ea typeface="標楷體" panose="03000509000000000000" pitchFamily="65" charset="-120"/>
              </a:rPr>
              <a:t>國際鏈結</a:t>
            </a:r>
            <a:endParaRPr b="1" dirty="0">
              <a:latin typeface="標楷體" panose="03000509000000000000" pitchFamily="65" charset="-120"/>
              <a:ea typeface="標楷體" panose="03000509000000000000" pitchFamily="65" charset="-120"/>
            </a:endParaRPr>
          </a:p>
        </p:txBody>
      </p:sp>
      <p:sp>
        <p:nvSpPr>
          <p:cNvPr id="6" name="object 16">
            <a:extLst>
              <a:ext uri="{FF2B5EF4-FFF2-40B4-BE49-F238E27FC236}">
                <a16:creationId xmlns:a16="http://schemas.microsoft.com/office/drawing/2014/main" id="{6C33A9A0-582D-4573-B4C9-5F0F716A5483}"/>
              </a:ext>
            </a:extLst>
          </p:cNvPr>
          <p:cNvSpPr txBox="1"/>
          <p:nvPr/>
        </p:nvSpPr>
        <p:spPr>
          <a:xfrm>
            <a:off x="4984560" y="6545580"/>
            <a:ext cx="2323465" cy="197490"/>
          </a:xfrm>
          <a:prstGeom prst="rect">
            <a:avLst/>
          </a:prstGeom>
        </p:spPr>
        <p:txBody>
          <a:bodyPr vert="horz" wrap="square" lIns="0" tIns="12700" rIns="0" bIns="0" rtlCol="0">
            <a:spAutoFit/>
          </a:bodyPr>
          <a:lstStyle/>
          <a:p>
            <a:pPr marL="12700">
              <a:spcBef>
                <a:spcPts val="100"/>
              </a:spcBef>
            </a:pPr>
            <a:r>
              <a:rPr sz="1200" dirty="0">
                <a:solidFill>
                  <a:srgbClr val="8A8A8A"/>
                </a:solidFill>
                <a:latin typeface="Calibri"/>
                <a:cs typeface="Calibri"/>
              </a:rPr>
              <a:t>© </a:t>
            </a:r>
            <a:r>
              <a:rPr sz="1200" spc="-15" dirty="0">
                <a:solidFill>
                  <a:srgbClr val="8A8A8A"/>
                </a:solidFill>
                <a:latin typeface="Calibri"/>
                <a:cs typeface="Calibri"/>
              </a:rPr>
              <a:t>NATIONAL </a:t>
            </a:r>
            <a:r>
              <a:rPr sz="1200" spc="-5" dirty="0">
                <a:solidFill>
                  <a:srgbClr val="8A8A8A"/>
                </a:solidFill>
                <a:latin typeface="Calibri"/>
                <a:cs typeface="Calibri"/>
              </a:rPr>
              <a:t>TSING </a:t>
            </a:r>
            <a:r>
              <a:rPr sz="1200" spc="-15" dirty="0">
                <a:solidFill>
                  <a:srgbClr val="8A8A8A"/>
                </a:solidFill>
                <a:latin typeface="Calibri"/>
                <a:cs typeface="Calibri"/>
              </a:rPr>
              <a:t>HUA</a:t>
            </a:r>
            <a:r>
              <a:rPr sz="1200" dirty="0">
                <a:solidFill>
                  <a:srgbClr val="8A8A8A"/>
                </a:solidFill>
                <a:latin typeface="Calibri"/>
                <a:cs typeface="Calibri"/>
              </a:rPr>
              <a:t> </a:t>
            </a:r>
            <a:r>
              <a:rPr sz="1200" spc="-5" dirty="0">
                <a:solidFill>
                  <a:srgbClr val="8A8A8A"/>
                </a:solidFill>
                <a:latin typeface="Calibri"/>
                <a:cs typeface="Calibri"/>
              </a:rPr>
              <a:t>UNIVERSITY</a:t>
            </a:r>
            <a:endParaRPr sz="1200">
              <a:latin typeface="Calibri"/>
              <a:cs typeface="Calibri"/>
            </a:endParaRPr>
          </a:p>
        </p:txBody>
      </p:sp>
      <p:sp>
        <p:nvSpPr>
          <p:cNvPr id="7" name="矩形 6">
            <a:extLst>
              <a:ext uri="{FF2B5EF4-FFF2-40B4-BE49-F238E27FC236}">
                <a16:creationId xmlns:a16="http://schemas.microsoft.com/office/drawing/2014/main" id="{914A738E-8EFB-4A1F-9E16-5A8D0F0BB767}"/>
              </a:ext>
            </a:extLst>
          </p:cNvPr>
          <p:cNvSpPr/>
          <p:nvPr/>
        </p:nvSpPr>
        <p:spPr>
          <a:xfrm>
            <a:off x="801070" y="4914364"/>
            <a:ext cx="6533392" cy="1631216"/>
          </a:xfrm>
          <a:prstGeom prst="rect">
            <a:avLst/>
          </a:prstGeom>
        </p:spPr>
        <p:txBody>
          <a:bodyPr wrap="none">
            <a:spAutoFit/>
          </a:bodyPr>
          <a:lstStyle/>
          <a:p>
            <a:pPr marL="342900" indent="-342900">
              <a:buFont typeface="Wingdings" panose="05000000000000000000" pitchFamily="2" charset="2"/>
              <a:buChar char="Ø"/>
            </a:pPr>
            <a:r>
              <a:rPr lang="en-US" altLang="zh-TW" sz="2000" dirty="0">
                <a:solidFill>
                  <a:schemeClr val="tx1">
                    <a:lumMod val="65000"/>
                    <a:lumOff val="35000"/>
                  </a:schemeClr>
                </a:solidFill>
                <a:latin typeface="Times New Roman" panose="02020603050405020304" pitchFamily="18" charset="0"/>
                <a:cs typeface="Times New Roman" panose="02020603050405020304" pitchFamily="18" charset="0"/>
              </a:rPr>
              <a:t>Overseas internship (Thailand, Japan, India)</a:t>
            </a:r>
          </a:p>
          <a:p>
            <a:pPr marL="342900" indent="-342900">
              <a:buFont typeface="Wingdings" panose="05000000000000000000" pitchFamily="2" charset="2"/>
              <a:buChar char="Ø"/>
            </a:pPr>
            <a:r>
              <a:rPr lang="en-US" altLang="zh-TW" sz="2000" dirty="0">
                <a:solidFill>
                  <a:schemeClr val="tx1">
                    <a:lumMod val="65000"/>
                    <a:lumOff val="35000"/>
                  </a:schemeClr>
                </a:solidFill>
                <a:latin typeface="Times New Roman" panose="02020603050405020304" pitchFamily="18" charset="0"/>
                <a:cs typeface="Times New Roman" panose="02020603050405020304" pitchFamily="18" charset="0"/>
              </a:rPr>
              <a:t>Supply chain connection (Thailand, Malaysia)</a:t>
            </a:r>
          </a:p>
          <a:p>
            <a:pPr marL="342900" indent="-342900">
              <a:buFont typeface="Wingdings" panose="05000000000000000000" pitchFamily="2" charset="2"/>
              <a:buChar char="Ø"/>
            </a:pPr>
            <a:r>
              <a:rPr lang="en-US" altLang="zh-TW" sz="2000" dirty="0">
                <a:solidFill>
                  <a:schemeClr val="tx1">
                    <a:lumMod val="65000"/>
                    <a:lumOff val="35000"/>
                  </a:schemeClr>
                </a:solidFill>
                <a:latin typeface="Times New Roman" panose="02020603050405020304" pitchFamily="18" charset="0"/>
                <a:cs typeface="Times New Roman" panose="02020603050405020304" pitchFamily="18" charset="0"/>
              </a:rPr>
              <a:t>International Cooperation Research (Netherland, Vietnam)</a:t>
            </a:r>
          </a:p>
          <a:p>
            <a:pPr marL="342900" indent="-342900">
              <a:buFont typeface="Wingdings" panose="05000000000000000000" pitchFamily="2" charset="2"/>
              <a:buChar char="Ø"/>
            </a:pPr>
            <a:r>
              <a:rPr lang="en-US" altLang="zh-TW" sz="2000" dirty="0">
                <a:solidFill>
                  <a:schemeClr val="tx1">
                    <a:lumMod val="65000"/>
                    <a:lumOff val="35000"/>
                  </a:schemeClr>
                </a:solidFill>
                <a:latin typeface="Times New Roman" panose="02020603050405020304" pitchFamily="18" charset="0"/>
                <a:cs typeface="Times New Roman" panose="02020603050405020304" pitchFamily="18" charset="0"/>
              </a:rPr>
              <a:t>Co-working space (Thailand)</a:t>
            </a:r>
          </a:p>
          <a:p>
            <a:pPr marL="342900" indent="-342900">
              <a:buFont typeface="Wingdings" panose="05000000000000000000" pitchFamily="2" charset="2"/>
              <a:buChar char="Ø"/>
            </a:pPr>
            <a:r>
              <a:rPr lang="en-US" altLang="zh-TW" sz="2000" dirty="0">
                <a:solidFill>
                  <a:schemeClr val="tx1">
                    <a:lumMod val="65000"/>
                    <a:lumOff val="35000"/>
                  </a:schemeClr>
                </a:solidFill>
                <a:latin typeface="Times New Roman" panose="02020603050405020304" pitchFamily="18" charset="0"/>
                <a:cs typeface="Times New Roman" panose="02020603050405020304" pitchFamily="18" charset="0"/>
              </a:rPr>
              <a:t>VC funding (USA, Singapore)</a:t>
            </a:r>
            <a:endParaRPr lang="zh-TW" altLang="en-US" sz="2000" dirty="0">
              <a:solidFill>
                <a:schemeClr val="tx1">
                  <a:lumMod val="65000"/>
                  <a:lumOff val="35000"/>
                </a:schemeClr>
              </a:solidFill>
              <a:latin typeface="Times New Roman" panose="02020603050405020304" pitchFamily="18" charset="0"/>
              <a:cs typeface="Times New Roman" panose="02020603050405020304" pitchFamily="18" charset="0"/>
            </a:endParaRPr>
          </a:p>
        </p:txBody>
      </p:sp>
      <p:pic>
        <p:nvPicPr>
          <p:cNvPr id="8" name="圖片 7">
            <a:extLst>
              <a:ext uri="{FF2B5EF4-FFF2-40B4-BE49-F238E27FC236}">
                <a16:creationId xmlns:a16="http://schemas.microsoft.com/office/drawing/2014/main" id="{0173D66B-C7DF-4FDA-B8F8-77C7C92B2E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0521" y="964306"/>
            <a:ext cx="8092344" cy="4217130"/>
          </a:xfrm>
          <a:prstGeom prst="rect">
            <a:avLst/>
          </a:prstGeom>
        </p:spPr>
      </p:pic>
      <p:sp>
        <p:nvSpPr>
          <p:cNvPr id="9" name="投影片編號版面配置區 2">
            <a:extLst>
              <a:ext uri="{FF2B5EF4-FFF2-40B4-BE49-F238E27FC236}">
                <a16:creationId xmlns:a16="http://schemas.microsoft.com/office/drawing/2014/main" id="{AC293BE7-C92F-4975-90E8-69EC46372EE2}"/>
              </a:ext>
            </a:extLst>
          </p:cNvPr>
          <p:cNvSpPr txBox="1">
            <a:spLocks/>
          </p:cNvSpPr>
          <p:nvPr/>
        </p:nvSpPr>
        <p:spPr>
          <a:xfrm>
            <a:off x="11286187" y="6356350"/>
            <a:ext cx="299720" cy="184666"/>
          </a:xfrm>
          <a:prstGeom prst="rect">
            <a:avLst/>
          </a:prstGeom>
        </p:spPr>
        <p:txBody>
          <a:bodyPr wrap="square" lIns="0" tIns="0" rIns="0" bIns="0">
            <a:spAutoFit/>
          </a:bodyPr>
          <a:lstStyle>
            <a:defPPr>
              <a:defRPr lang="zh-TW"/>
            </a:defPPr>
            <a:lvl1pPr marL="0" algn="l" defTabSz="914400" rtl="0" eaLnBrk="1" latinLnBrk="0" hangingPunct="1">
              <a:defRPr sz="1200" b="0" i="0" kern="1200">
                <a:solidFill>
                  <a:srgbClr val="8A8A8A"/>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a:latin typeface="標楷體" panose="03000509000000000000" pitchFamily="65" charset="-120"/>
                <a:ea typeface="標楷體" panose="03000509000000000000" pitchFamily="65" charset="-120"/>
              </a:rPr>
              <a:t>23</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92300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496E491-8EEE-44C2-B1C3-5B1F7874087D}"/>
              </a:ext>
            </a:extLst>
          </p:cNvPr>
          <p:cNvSpPr>
            <a:spLocks noGrp="1"/>
          </p:cNvSpPr>
          <p:nvPr>
            <p:ph type="title"/>
          </p:nvPr>
        </p:nvSpPr>
        <p:spPr>
          <a:xfrm>
            <a:off x="4958082" y="251799"/>
            <a:ext cx="2275839" cy="1354217"/>
          </a:xfrm>
        </p:spPr>
        <p:txBody>
          <a:bodyPr/>
          <a:lstStyle/>
          <a:p>
            <a:r>
              <a:rPr lang="en-US" altLang="zh-TW" dirty="0"/>
              <a:t/>
            </a:r>
            <a:br>
              <a:rPr lang="en-US" altLang="zh-TW" dirty="0"/>
            </a:br>
            <a:endParaRPr lang="zh-TW" altLang="en-US" dirty="0"/>
          </a:p>
        </p:txBody>
      </p:sp>
      <p:sp>
        <p:nvSpPr>
          <p:cNvPr id="7" name="object 30">
            <a:extLst>
              <a:ext uri="{FF2B5EF4-FFF2-40B4-BE49-F238E27FC236}">
                <a16:creationId xmlns:a16="http://schemas.microsoft.com/office/drawing/2014/main" id="{775E9DF7-C317-410D-86D0-9043E31890A4}"/>
              </a:ext>
            </a:extLst>
          </p:cNvPr>
          <p:cNvSpPr txBox="1">
            <a:spLocks/>
          </p:cNvSpPr>
          <p:nvPr/>
        </p:nvSpPr>
        <p:spPr>
          <a:xfrm>
            <a:off x="3677017" y="481303"/>
            <a:ext cx="5213097" cy="751488"/>
          </a:xfrm>
          <a:prstGeom prst="rect">
            <a:avLst/>
          </a:prstGeom>
        </p:spPr>
        <p:txBody>
          <a:bodyPr vert="horz" wrap="square" lIns="0" tIns="12700" rIns="0" bIns="0" rtlCol="0">
            <a:spAutoFit/>
          </a:bodyPr>
          <a:lstStyle>
            <a:lvl1pPr>
              <a:defRPr sz="4400" b="0" i="0">
                <a:solidFill>
                  <a:srgbClr val="660066"/>
                </a:solidFill>
                <a:latin typeface="華康乾隆行楷W7(P)"/>
                <a:ea typeface="+mj-ea"/>
                <a:cs typeface="華康乾隆行楷W7(P)"/>
              </a:defRPr>
            </a:lvl1pPr>
          </a:lstStyle>
          <a:p>
            <a:pPr marL="12700">
              <a:spcBef>
                <a:spcPts val="100"/>
              </a:spcBef>
            </a:pPr>
            <a:r>
              <a:rPr lang="zh-TW" altLang="en-US" sz="4800" b="1" kern="0">
                <a:latin typeface="標楷體" panose="03000509000000000000" pitchFamily="65" charset="-120"/>
                <a:ea typeface="標楷體" panose="03000509000000000000" pitchFamily="65" charset="-120"/>
                <a:cs typeface="華康乾隆行楷W7"/>
              </a:rPr>
              <a:t>會員服務重點模式</a:t>
            </a:r>
            <a:endParaRPr lang="zh-TW" altLang="en-US" sz="4800" b="1" kern="0" dirty="0">
              <a:latin typeface="標楷體" panose="03000509000000000000" pitchFamily="65" charset="-120"/>
              <a:ea typeface="標楷體" panose="03000509000000000000" pitchFamily="65" charset="-120"/>
              <a:cs typeface="華康乾隆行楷W7"/>
            </a:endParaRPr>
          </a:p>
        </p:txBody>
      </p:sp>
      <p:sp>
        <p:nvSpPr>
          <p:cNvPr id="8" name="object 16">
            <a:extLst>
              <a:ext uri="{FF2B5EF4-FFF2-40B4-BE49-F238E27FC236}">
                <a16:creationId xmlns:a16="http://schemas.microsoft.com/office/drawing/2014/main" id="{32112915-0785-4232-9886-513AB68FCD1F}"/>
              </a:ext>
            </a:extLst>
          </p:cNvPr>
          <p:cNvSpPr txBox="1"/>
          <p:nvPr/>
        </p:nvSpPr>
        <p:spPr>
          <a:xfrm>
            <a:off x="4984560" y="6545580"/>
            <a:ext cx="2323465" cy="197490"/>
          </a:xfrm>
          <a:prstGeom prst="rect">
            <a:avLst/>
          </a:prstGeom>
        </p:spPr>
        <p:txBody>
          <a:bodyPr vert="horz" wrap="square" lIns="0" tIns="12700" rIns="0" bIns="0" rtlCol="0">
            <a:spAutoFit/>
          </a:bodyPr>
          <a:lstStyle/>
          <a:p>
            <a:pPr marL="12700">
              <a:spcBef>
                <a:spcPts val="100"/>
              </a:spcBef>
            </a:pPr>
            <a:r>
              <a:rPr sz="1200" dirty="0">
                <a:solidFill>
                  <a:srgbClr val="8A8A8A"/>
                </a:solidFill>
                <a:latin typeface="Calibri"/>
                <a:cs typeface="Calibri"/>
              </a:rPr>
              <a:t>© </a:t>
            </a:r>
            <a:r>
              <a:rPr sz="1200" spc="-15" dirty="0">
                <a:solidFill>
                  <a:srgbClr val="8A8A8A"/>
                </a:solidFill>
                <a:latin typeface="Calibri"/>
                <a:cs typeface="Calibri"/>
              </a:rPr>
              <a:t>NATIONAL </a:t>
            </a:r>
            <a:r>
              <a:rPr sz="1200" spc="-5" dirty="0">
                <a:solidFill>
                  <a:srgbClr val="8A8A8A"/>
                </a:solidFill>
                <a:latin typeface="Calibri"/>
                <a:cs typeface="Calibri"/>
              </a:rPr>
              <a:t>TSING </a:t>
            </a:r>
            <a:r>
              <a:rPr sz="1200" spc="-15" dirty="0">
                <a:solidFill>
                  <a:srgbClr val="8A8A8A"/>
                </a:solidFill>
                <a:latin typeface="Calibri"/>
                <a:cs typeface="Calibri"/>
              </a:rPr>
              <a:t>HUA</a:t>
            </a:r>
            <a:r>
              <a:rPr sz="1200" dirty="0">
                <a:solidFill>
                  <a:srgbClr val="8A8A8A"/>
                </a:solidFill>
                <a:latin typeface="Calibri"/>
                <a:cs typeface="Calibri"/>
              </a:rPr>
              <a:t> </a:t>
            </a:r>
            <a:r>
              <a:rPr sz="1200" spc="-5" dirty="0">
                <a:solidFill>
                  <a:srgbClr val="8A8A8A"/>
                </a:solidFill>
                <a:latin typeface="Calibri"/>
                <a:cs typeface="Calibri"/>
              </a:rPr>
              <a:t>UNIVERSITY</a:t>
            </a:r>
            <a:endParaRPr sz="1200">
              <a:latin typeface="Calibri"/>
              <a:cs typeface="Calibri"/>
            </a:endParaRPr>
          </a:p>
        </p:txBody>
      </p:sp>
      <p:pic>
        <p:nvPicPr>
          <p:cNvPr id="9" name="圖片 8">
            <a:extLst>
              <a:ext uri="{FF2B5EF4-FFF2-40B4-BE49-F238E27FC236}">
                <a16:creationId xmlns:a16="http://schemas.microsoft.com/office/drawing/2014/main" id="{DD441405-B3BE-4471-BFE0-B9985D427E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629" y="2271075"/>
            <a:ext cx="11199326" cy="3663674"/>
          </a:xfrm>
          <a:prstGeom prst="rect">
            <a:avLst/>
          </a:prstGeom>
          <a:effectLst>
            <a:outerShdw blurRad="50800" dist="38100" dir="16200000" rotWithShape="0">
              <a:prstClr val="black">
                <a:alpha val="40000"/>
              </a:prstClr>
            </a:outerShdw>
          </a:effectLst>
        </p:spPr>
      </p:pic>
      <p:sp>
        <p:nvSpPr>
          <p:cNvPr id="10" name="投影片編號版面配置區 2">
            <a:extLst>
              <a:ext uri="{FF2B5EF4-FFF2-40B4-BE49-F238E27FC236}">
                <a16:creationId xmlns:a16="http://schemas.microsoft.com/office/drawing/2014/main" id="{455F2004-B667-4F23-B82D-16A1BC14D79C}"/>
              </a:ext>
            </a:extLst>
          </p:cNvPr>
          <p:cNvSpPr txBox="1">
            <a:spLocks/>
          </p:cNvSpPr>
          <p:nvPr/>
        </p:nvSpPr>
        <p:spPr>
          <a:xfrm>
            <a:off x="11286187" y="6356350"/>
            <a:ext cx="299720" cy="184666"/>
          </a:xfrm>
          <a:prstGeom prst="rect">
            <a:avLst/>
          </a:prstGeom>
        </p:spPr>
        <p:txBody>
          <a:bodyPr wrap="square" lIns="0" tIns="0" rIns="0" bIns="0">
            <a:spAutoFit/>
          </a:bodyPr>
          <a:lstStyle>
            <a:defPPr>
              <a:defRPr lang="zh-TW"/>
            </a:defPPr>
            <a:lvl1pPr marL="0" algn="l" defTabSz="914400" rtl="0" eaLnBrk="1" latinLnBrk="0" hangingPunct="1">
              <a:defRPr sz="1200" b="0" i="0" kern="1200">
                <a:solidFill>
                  <a:srgbClr val="8A8A8A"/>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a:latin typeface="標楷體" panose="03000509000000000000" pitchFamily="65" charset="-120"/>
                <a:ea typeface="標楷體" panose="03000509000000000000" pitchFamily="65" charset="-120"/>
              </a:rPr>
              <a:t>24</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595712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95800" y="3677362"/>
            <a:ext cx="3123565" cy="627736"/>
          </a:xfrm>
          <a:prstGeom prst="rect">
            <a:avLst/>
          </a:prstGeom>
        </p:spPr>
        <p:txBody>
          <a:bodyPr vert="horz" wrap="square" lIns="0" tIns="12065" rIns="0" bIns="0" rtlCol="0">
            <a:spAutoFit/>
          </a:bodyPr>
          <a:lstStyle/>
          <a:p>
            <a:pPr marL="12700">
              <a:spcBef>
                <a:spcPts val="95"/>
              </a:spcBef>
            </a:pPr>
            <a:r>
              <a:rPr sz="4000" b="1" spc="-11" dirty="0">
                <a:latin typeface="Times New Roman"/>
                <a:cs typeface="Times New Roman"/>
              </a:rPr>
              <a:t>THANK</a:t>
            </a:r>
            <a:r>
              <a:rPr sz="4000" b="1" spc="-195" dirty="0">
                <a:latin typeface="Times New Roman"/>
                <a:cs typeface="Times New Roman"/>
              </a:rPr>
              <a:t> </a:t>
            </a:r>
            <a:r>
              <a:rPr sz="4000" b="1" spc="-11" dirty="0">
                <a:latin typeface="Times New Roman"/>
                <a:cs typeface="Times New Roman"/>
              </a:rPr>
              <a:t>YOU</a:t>
            </a:r>
            <a:endParaRPr sz="4000" dirty="0">
              <a:latin typeface="Times New Roman"/>
              <a:cs typeface="Times New Roman"/>
            </a:endParaRPr>
          </a:p>
        </p:txBody>
      </p:sp>
      <p:sp>
        <p:nvSpPr>
          <p:cNvPr id="3" name="object 3"/>
          <p:cNvSpPr/>
          <p:nvPr/>
        </p:nvSpPr>
        <p:spPr>
          <a:xfrm>
            <a:off x="7979664" y="6092954"/>
            <a:ext cx="3991355" cy="633983"/>
          </a:xfrm>
          <a:prstGeom prst="rect">
            <a:avLst/>
          </a:prstGeom>
          <a:blipFill>
            <a:blip r:embed="rId3" cstate="print"/>
            <a:stretch>
              <a:fillRect/>
            </a:stretch>
          </a:blipFill>
        </p:spPr>
        <p:txBody>
          <a:bodyPr wrap="square" lIns="0" tIns="0" rIns="0" bIns="0" rtlCol="0"/>
          <a:lstStyle/>
          <a:p>
            <a:endParaRPr/>
          </a:p>
        </p:txBody>
      </p:sp>
      <p:sp>
        <p:nvSpPr>
          <p:cNvPr id="7" name="object 7"/>
          <p:cNvSpPr txBox="1">
            <a:spLocks noGrp="1"/>
          </p:cNvSpPr>
          <p:nvPr>
            <p:ph type="ctrTitle"/>
          </p:nvPr>
        </p:nvSpPr>
        <p:spPr>
          <a:xfrm>
            <a:off x="2895600" y="2286000"/>
            <a:ext cx="7394587" cy="782907"/>
          </a:xfrm>
          <a:prstGeom prst="rect">
            <a:avLst/>
          </a:prstGeom>
          <a:effectLst>
            <a:outerShdw blurRad="50800" dist="38100" dir="5400000" algn="t" rotWithShape="0">
              <a:prstClr val="black">
                <a:alpha val="40000"/>
              </a:prstClr>
            </a:outerShdw>
          </a:effectLst>
        </p:spPr>
        <p:txBody>
          <a:bodyPr vert="horz" wrap="square" lIns="0" tIns="13335" rIns="0" bIns="0" rtlCol="0">
            <a:spAutoFit/>
          </a:bodyPr>
          <a:lstStyle/>
          <a:p>
            <a:pPr marL="31114">
              <a:spcBef>
                <a:spcPts val="105"/>
              </a:spcBef>
            </a:pPr>
            <a:r>
              <a:rPr spc="-5" dirty="0">
                <a:latin typeface="標楷體" panose="03000509000000000000" pitchFamily="65" charset="-120"/>
                <a:ea typeface="標楷體" panose="03000509000000000000" pitchFamily="65" charset="-120"/>
              </a:rPr>
              <a:t>產</a:t>
            </a:r>
            <a:r>
              <a:rPr spc="-20" dirty="0">
                <a:latin typeface="標楷體" panose="03000509000000000000" pitchFamily="65" charset="-120"/>
                <a:ea typeface="標楷體" panose="03000509000000000000" pitchFamily="65" charset="-120"/>
              </a:rPr>
              <a:t>學</a:t>
            </a:r>
            <a:r>
              <a:rPr spc="-5" dirty="0">
                <a:latin typeface="標楷體" panose="03000509000000000000" pitchFamily="65" charset="-120"/>
                <a:ea typeface="標楷體" panose="03000509000000000000" pitchFamily="65" charset="-120"/>
              </a:rPr>
              <a:t>創</a:t>
            </a:r>
            <a:r>
              <a:rPr spc="-15" dirty="0">
                <a:latin typeface="標楷體" panose="03000509000000000000" pitchFamily="65" charset="-120"/>
                <a:ea typeface="標楷體" panose="03000509000000000000" pitchFamily="65" charset="-120"/>
              </a:rPr>
              <a:t>新</a:t>
            </a:r>
            <a:r>
              <a:rPr spc="-5" dirty="0">
                <a:latin typeface="標楷體" panose="03000509000000000000" pitchFamily="65" charset="-120"/>
                <a:ea typeface="標楷體" panose="03000509000000000000" pitchFamily="65" charset="-120"/>
              </a:rPr>
              <a:t>，</a:t>
            </a:r>
            <a:r>
              <a:rPr spc="-15" dirty="0">
                <a:latin typeface="標楷體" panose="03000509000000000000" pitchFamily="65" charset="-120"/>
                <a:ea typeface="標楷體" panose="03000509000000000000" pitchFamily="65" charset="-120"/>
              </a:rPr>
              <a:t>人</a:t>
            </a:r>
            <a:r>
              <a:rPr spc="-5" dirty="0">
                <a:latin typeface="標楷體" panose="03000509000000000000" pitchFamily="65" charset="-120"/>
                <a:ea typeface="標楷體" panose="03000509000000000000" pitchFamily="65" charset="-120"/>
              </a:rPr>
              <a:t>才</a:t>
            </a:r>
            <a:r>
              <a:rPr spc="-15" dirty="0">
                <a:latin typeface="標楷體" panose="03000509000000000000" pitchFamily="65" charset="-120"/>
                <a:ea typeface="標楷體" panose="03000509000000000000" pitchFamily="65" charset="-120"/>
              </a:rPr>
              <a:t>培育</a:t>
            </a:r>
          </a:p>
        </p:txBody>
      </p:sp>
      <p:sp>
        <p:nvSpPr>
          <p:cNvPr id="9" name="object 9"/>
          <p:cNvSpPr txBox="1">
            <a:spLocks noGrp="1"/>
          </p:cNvSpPr>
          <p:nvPr>
            <p:ph type="sldNum" sz="quarter" idx="7"/>
          </p:nvPr>
        </p:nvSpPr>
        <p:spPr>
          <a:xfrm>
            <a:off x="14773317" y="7457017"/>
            <a:ext cx="399627" cy="153888"/>
          </a:xfrm>
          <a:prstGeom prst="rect">
            <a:avLst/>
          </a:prstGeom>
        </p:spPr>
        <p:txBody>
          <a:bodyPr vert="horz" wrap="square" lIns="0" tIns="0" rIns="0" bIns="0" rtlCol="0">
            <a:spAutoFit/>
          </a:bodyPr>
          <a:lstStyle/>
          <a:p>
            <a:pPr marL="118108">
              <a:lnSpc>
                <a:spcPts val="1240"/>
              </a:lnSpc>
            </a:pPr>
            <a:fld id="{81D60167-4931-47E6-BA6A-407CBD079E47}" type="slidenum">
              <a:rPr dirty="0"/>
              <a:pPr marL="118108">
                <a:lnSpc>
                  <a:spcPts val="1240"/>
                </a:lnSpc>
              </a:pPr>
              <a:t>25</a:t>
            </a:fld>
            <a:endParaRPr dirty="0"/>
          </a:p>
        </p:txBody>
      </p:sp>
      <p:sp>
        <p:nvSpPr>
          <p:cNvPr id="8" name="object 5"/>
          <p:cNvSpPr/>
          <p:nvPr/>
        </p:nvSpPr>
        <p:spPr>
          <a:xfrm>
            <a:off x="5472269" y="4572000"/>
            <a:ext cx="1102613" cy="1102613"/>
          </a:xfrm>
          <a:prstGeom prst="rect">
            <a:avLst/>
          </a:prstGeom>
          <a:blipFill>
            <a:blip r:embed="rId4" cstate="print"/>
            <a:stretch>
              <a:fillRect/>
            </a:stretch>
          </a:blipFill>
        </p:spPr>
        <p:txBody>
          <a:bodyPr wrap="square" lIns="0" tIns="0" rIns="0" bIns="0" rtlCol="0"/>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274638"/>
            <a:ext cx="8229600" cy="792162"/>
          </a:xfrm>
        </p:spPr>
        <p:txBody>
          <a:bodyPr>
            <a:normAutofit/>
          </a:bodyPr>
          <a:lstStyle/>
          <a:p>
            <a:pPr algn="ctr"/>
            <a:r>
              <a:rPr lang="zh-TW" altLang="en-US" sz="5000" b="1" kern="0" dirty="0">
                <a:solidFill>
                  <a:srgbClr val="660066"/>
                </a:solidFill>
                <a:latin typeface="標楷體" panose="03000509000000000000" pitchFamily="65" charset="-120"/>
                <a:ea typeface="標楷體" panose="03000509000000000000" pitchFamily="65" charset="-120"/>
                <a:cs typeface="Arial Unicode MS" pitchFamily="34" charset="-120"/>
              </a:rPr>
              <a:t>教師與學生</a:t>
            </a:r>
            <a:r>
              <a:rPr lang="en-US" altLang="zh-TW" sz="5000" b="1" kern="0" dirty="0">
                <a:solidFill>
                  <a:srgbClr val="660066"/>
                </a:solidFill>
                <a:latin typeface="標楷體" panose="03000509000000000000" pitchFamily="65" charset="-120"/>
                <a:ea typeface="標楷體" panose="03000509000000000000" pitchFamily="65" charset="-120"/>
                <a:cs typeface="Arial Unicode MS" pitchFamily="34" charset="-120"/>
              </a:rPr>
              <a:t>(2020)</a:t>
            </a:r>
            <a:endParaRPr lang="en-US" sz="5000" b="1" dirty="0">
              <a:solidFill>
                <a:srgbClr val="660066"/>
              </a:solidFill>
              <a:latin typeface="標楷體" panose="03000509000000000000" pitchFamily="65" charset="-120"/>
              <a:ea typeface="標楷體" panose="03000509000000000000" pitchFamily="65" charset="-120"/>
            </a:endParaRPr>
          </a:p>
        </p:txBody>
      </p:sp>
      <p:sp>
        <p:nvSpPr>
          <p:cNvPr id="6" name="矩形 8"/>
          <p:cNvSpPr>
            <a:spLocks noChangeArrowheads="1"/>
          </p:cNvSpPr>
          <p:nvPr/>
        </p:nvSpPr>
        <p:spPr bwMode="auto">
          <a:xfrm>
            <a:off x="8610600" y="986440"/>
            <a:ext cx="2135148" cy="307777"/>
          </a:xfrm>
          <a:prstGeom prst="rect">
            <a:avLst/>
          </a:prstGeom>
          <a:noFill/>
          <a:ln w="9525">
            <a:noFill/>
            <a:miter lim="800000"/>
            <a:headEnd/>
            <a:tailEnd/>
          </a:ln>
        </p:spPr>
        <p:txBody>
          <a:bodyPr wrap="square">
            <a:spAutoFit/>
          </a:bodyPr>
          <a:lstStyle/>
          <a:p>
            <a:r>
              <a:rPr lang="zh-TW" altLang="en-US" sz="1400" dirty="0">
                <a:solidFill>
                  <a:srgbClr val="000000"/>
                </a:solidFill>
                <a:latin typeface="華康仿宋體W6" panose="02020609000000000000" pitchFamily="49" charset="-120"/>
                <a:ea typeface="華康仿宋體W6" panose="02020609000000000000" pitchFamily="49" charset="-120"/>
                <a:cs typeface="Times New Roman" pitchFamily="18" charset="0"/>
              </a:rPr>
              <a:t>更新於 </a:t>
            </a:r>
            <a:r>
              <a:rPr lang="en-US" altLang="zh-TW" sz="1400" dirty="0">
                <a:solidFill>
                  <a:srgbClr val="000000"/>
                </a:solidFill>
                <a:latin typeface="華康仿宋體W6" panose="02020609000000000000" pitchFamily="49" charset="-120"/>
                <a:ea typeface="華康仿宋體W6" panose="02020609000000000000" pitchFamily="49" charset="-120"/>
                <a:cs typeface="Times New Roman" pitchFamily="18" charset="0"/>
              </a:rPr>
              <a:t>2020.03.27</a:t>
            </a:r>
          </a:p>
        </p:txBody>
      </p:sp>
      <p:graphicFrame>
        <p:nvGraphicFramePr>
          <p:cNvPr id="8" name="Table 3"/>
          <p:cNvGraphicFramePr>
            <a:graphicFrameLocks noGrp="1"/>
          </p:cNvGraphicFramePr>
          <p:nvPr>
            <p:extLst>
              <p:ext uri="{D42A27DB-BD31-4B8C-83A1-F6EECF244321}">
                <p14:modId xmlns:p14="http://schemas.microsoft.com/office/powerpoint/2010/main" val="2077637108"/>
              </p:ext>
            </p:extLst>
          </p:nvPr>
        </p:nvGraphicFramePr>
        <p:xfrm>
          <a:off x="2133600" y="1328853"/>
          <a:ext cx="7772398" cy="5197157"/>
        </p:xfrm>
        <a:graphic>
          <a:graphicData uri="http://schemas.openxmlformats.org/drawingml/2006/table">
            <a:tbl>
              <a:tblPr firstRow="1" firstCol="1" bandRow="1">
                <a:tableStyleId>{46F890A9-2807-4EBB-B81D-B2AA78EC7F39}</a:tableStyleId>
              </a:tblPr>
              <a:tblGrid>
                <a:gridCol w="2743198">
                  <a:extLst>
                    <a:ext uri="{9D8B030D-6E8A-4147-A177-3AD203B41FA5}">
                      <a16:colId xmlns:a16="http://schemas.microsoft.com/office/drawing/2014/main" val="2612963385"/>
                    </a:ext>
                  </a:extLst>
                </a:gridCol>
                <a:gridCol w="1828800">
                  <a:extLst>
                    <a:ext uri="{9D8B030D-6E8A-4147-A177-3AD203B41FA5}">
                      <a16:colId xmlns:a16="http://schemas.microsoft.com/office/drawing/2014/main" val="1984101061"/>
                    </a:ext>
                  </a:extLst>
                </a:gridCol>
                <a:gridCol w="1600200">
                  <a:extLst>
                    <a:ext uri="{9D8B030D-6E8A-4147-A177-3AD203B41FA5}">
                      <a16:colId xmlns:a16="http://schemas.microsoft.com/office/drawing/2014/main" val="676118724"/>
                    </a:ext>
                  </a:extLst>
                </a:gridCol>
                <a:gridCol w="1600200">
                  <a:extLst>
                    <a:ext uri="{9D8B030D-6E8A-4147-A177-3AD203B41FA5}">
                      <a16:colId xmlns:a16="http://schemas.microsoft.com/office/drawing/2014/main" val="2961982065"/>
                    </a:ext>
                  </a:extLst>
                </a:gridCol>
              </a:tblGrid>
              <a:tr h="416060">
                <a:tc gridSpan="4">
                  <a:txBody>
                    <a:bodyPr/>
                    <a:lstStyle/>
                    <a:p>
                      <a:pPr marL="0" marR="0" algn="ctr">
                        <a:spcBef>
                          <a:spcPts val="0"/>
                        </a:spcBef>
                        <a:spcAft>
                          <a:spcPts val="0"/>
                        </a:spcAft>
                      </a:pPr>
                      <a:r>
                        <a:rPr lang="zh-TW" altLang="en-US" sz="2000" baseline="0" dirty="0">
                          <a:effectLst/>
                          <a:uFill>
                            <a:solidFill>
                              <a:srgbClr val="000000"/>
                            </a:solidFill>
                          </a:uFill>
                          <a:latin typeface="標楷體" panose="03000509000000000000" pitchFamily="65" charset="-120"/>
                          <a:ea typeface="標楷體" panose="03000509000000000000" pitchFamily="65" charset="-120"/>
                        </a:rPr>
                        <a:t>人數統計</a:t>
                      </a:r>
                      <a:endParaRPr lang="en-US" sz="2000" b="1" baseline="0" dirty="0">
                        <a:solidFill>
                          <a:schemeClr val="bg2"/>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353607075"/>
                  </a:ext>
                </a:extLst>
              </a:tr>
              <a:tr h="319474">
                <a:tc>
                  <a:txBody>
                    <a:bodyPr/>
                    <a:lstStyle/>
                    <a:p>
                      <a:pPr marL="0" marR="0" algn="ctr">
                        <a:spcBef>
                          <a:spcPts val="0"/>
                        </a:spcBef>
                        <a:spcAft>
                          <a:spcPts val="0"/>
                        </a:spcAft>
                      </a:pPr>
                      <a:r>
                        <a:rPr lang="zh-TW" altLang="en-US" sz="2000" b="1" baseline="0" dirty="0">
                          <a:solidFill>
                            <a:schemeClr val="bg1"/>
                          </a:solidFill>
                          <a:effectLst/>
                          <a:uFill>
                            <a:solidFill>
                              <a:srgbClr val="000000"/>
                            </a:solidFill>
                          </a:uFill>
                          <a:latin typeface="標楷體" panose="03000509000000000000" pitchFamily="65" charset="-120"/>
                          <a:ea typeface="標楷體" panose="03000509000000000000" pitchFamily="65" charset="-120"/>
                        </a:rPr>
                        <a:t>學院</a:t>
                      </a:r>
                      <a:endParaRPr lang="en-US" sz="2000" b="1" baseline="0" dirty="0">
                        <a:solidFill>
                          <a:schemeClr val="bg1"/>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nchor="ctr">
                    <a:solidFill>
                      <a:schemeClr val="accent6"/>
                    </a:solidFill>
                  </a:tcPr>
                </a:tc>
                <a:tc>
                  <a:txBody>
                    <a:bodyPr/>
                    <a:lstStyle/>
                    <a:p>
                      <a:pPr marL="0" marR="0" algn="ctr">
                        <a:spcBef>
                          <a:spcPts val="0"/>
                        </a:spcBef>
                        <a:spcAft>
                          <a:spcPts val="0"/>
                        </a:spcAft>
                      </a:pPr>
                      <a:r>
                        <a:rPr lang="zh-TW" altLang="en-US" sz="2000" b="1" baseline="0" dirty="0">
                          <a:solidFill>
                            <a:schemeClr val="bg1"/>
                          </a:solidFill>
                          <a:effectLst/>
                          <a:uFill>
                            <a:solidFill>
                              <a:srgbClr val="000000"/>
                            </a:solidFill>
                          </a:uFill>
                          <a:latin typeface="標楷體" panose="03000509000000000000" pitchFamily="65" charset="-120"/>
                          <a:ea typeface="標楷體" panose="03000509000000000000" pitchFamily="65" charset="-120"/>
                        </a:rPr>
                        <a:t>學士</a:t>
                      </a:r>
                      <a:endParaRPr lang="en-US" sz="2000" b="1" baseline="0" dirty="0">
                        <a:solidFill>
                          <a:schemeClr val="bg1"/>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solidFill>
                      <a:schemeClr val="accent6"/>
                    </a:solidFill>
                  </a:tcPr>
                </a:tc>
                <a:tc>
                  <a:txBody>
                    <a:bodyPr/>
                    <a:lstStyle/>
                    <a:p>
                      <a:pPr marL="0" marR="0" algn="ctr">
                        <a:spcBef>
                          <a:spcPts val="0"/>
                        </a:spcBef>
                        <a:spcAft>
                          <a:spcPts val="0"/>
                        </a:spcAft>
                      </a:pPr>
                      <a:r>
                        <a:rPr lang="zh-TW" altLang="en-US" sz="2000" b="1" baseline="0" dirty="0">
                          <a:solidFill>
                            <a:schemeClr val="bg1"/>
                          </a:solidFill>
                          <a:effectLst/>
                          <a:uFill>
                            <a:solidFill>
                              <a:srgbClr val="000000"/>
                            </a:solidFill>
                          </a:uFill>
                          <a:latin typeface="標楷體" panose="03000509000000000000" pitchFamily="65" charset="-120"/>
                          <a:ea typeface="標楷體" panose="03000509000000000000" pitchFamily="65" charset="-120"/>
                        </a:rPr>
                        <a:t>碩士</a:t>
                      </a:r>
                      <a:endParaRPr lang="en-US" sz="2000" b="1" baseline="0" dirty="0">
                        <a:solidFill>
                          <a:schemeClr val="bg1"/>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solidFill>
                      <a:schemeClr val="accent6"/>
                    </a:solidFill>
                  </a:tcPr>
                </a:tc>
                <a:tc>
                  <a:txBody>
                    <a:bodyPr/>
                    <a:lstStyle/>
                    <a:p>
                      <a:pPr marL="0" marR="0" algn="ctr">
                        <a:spcBef>
                          <a:spcPts val="0"/>
                        </a:spcBef>
                        <a:spcAft>
                          <a:spcPts val="0"/>
                        </a:spcAft>
                      </a:pPr>
                      <a:r>
                        <a:rPr lang="zh-TW" altLang="en-US" sz="2000" b="1" baseline="0" dirty="0">
                          <a:solidFill>
                            <a:schemeClr val="bg1"/>
                          </a:solidFill>
                          <a:effectLst/>
                          <a:uFill>
                            <a:solidFill>
                              <a:srgbClr val="000000"/>
                            </a:solidFill>
                          </a:uFill>
                          <a:latin typeface="標楷體" panose="03000509000000000000" pitchFamily="65" charset="-120"/>
                          <a:ea typeface="標楷體" panose="03000509000000000000" pitchFamily="65" charset="-120"/>
                        </a:rPr>
                        <a:t>博士</a:t>
                      </a:r>
                      <a:endParaRPr lang="en-US" sz="2000" b="1" baseline="0" dirty="0">
                        <a:solidFill>
                          <a:schemeClr val="bg1"/>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solidFill>
                      <a:schemeClr val="accent6"/>
                    </a:solidFill>
                  </a:tcPr>
                </a:tc>
                <a:extLst>
                  <a:ext uri="{0D108BD9-81ED-4DB2-BD59-A6C34878D82A}">
                    <a16:rowId xmlns:a16="http://schemas.microsoft.com/office/drawing/2014/main" val="1636000363"/>
                  </a:ext>
                </a:extLst>
              </a:tr>
              <a:tr h="319474">
                <a:tc>
                  <a:txBody>
                    <a:bodyPr/>
                    <a:lstStyle/>
                    <a:p>
                      <a:pPr marL="0" marR="0" algn="ctr">
                        <a:spcBef>
                          <a:spcPts val="0"/>
                        </a:spcBef>
                        <a:spcAft>
                          <a:spcPts val="0"/>
                        </a:spcAft>
                      </a:pPr>
                      <a:r>
                        <a:rPr lang="zh-TW" altLang="en-US" sz="1600" u="none" dirty="0">
                          <a:effectLst/>
                          <a:latin typeface="標楷體" panose="03000509000000000000" pitchFamily="65" charset="-120"/>
                          <a:ea typeface="標楷體" panose="03000509000000000000" pitchFamily="65" charset="-120"/>
                        </a:rPr>
                        <a:t>人文社會學院</a:t>
                      </a:r>
                      <a:endParaRPr lang="en-US" sz="1700" u="none" baseline="0" dirty="0">
                        <a:solidFill>
                          <a:schemeClr val="tx1"/>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nchor="ctr"/>
                </a:tc>
                <a:tc>
                  <a:txBody>
                    <a:bodyPr/>
                    <a:lstStyle/>
                    <a:p>
                      <a:pPr marL="0" marR="0" algn="ctr">
                        <a:spcBef>
                          <a:spcPts val="0"/>
                        </a:spcBef>
                        <a:spcAft>
                          <a:spcPts val="0"/>
                        </a:spcAft>
                      </a:pPr>
                      <a:r>
                        <a:rPr lang="en-US" sz="1700" baseline="0" dirty="0">
                          <a:effectLst/>
                          <a:uFill>
                            <a:solidFill>
                              <a:srgbClr val="000000"/>
                            </a:solidFill>
                          </a:uFill>
                          <a:latin typeface="標楷體" panose="03000509000000000000" pitchFamily="65" charset="-120"/>
                          <a:ea typeface="標楷體" panose="03000509000000000000" pitchFamily="65" charset="-120"/>
                        </a:rPr>
                        <a:t>7</a:t>
                      </a:r>
                      <a:r>
                        <a:rPr lang="en-US" altLang="zh-TW" sz="1700" baseline="0" dirty="0">
                          <a:effectLst/>
                          <a:uFill>
                            <a:solidFill>
                              <a:srgbClr val="000000"/>
                            </a:solidFill>
                          </a:uFill>
                          <a:latin typeface="標楷體" panose="03000509000000000000" pitchFamily="65" charset="-120"/>
                          <a:ea typeface="標楷體" panose="03000509000000000000" pitchFamily="65" charset="-120"/>
                        </a:rPr>
                        <a:t>38</a:t>
                      </a:r>
                      <a:r>
                        <a:rPr lang="en-US" sz="1700" baseline="0" dirty="0">
                          <a:effectLst/>
                          <a:uFill>
                            <a:solidFill>
                              <a:srgbClr val="000000"/>
                            </a:solidFill>
                          </a:uFill>
                          <a:latin typeface="標楷體" panose="03000509000000000000" pitchFamily="65" charset="-120"/>
                          <a:ea typeface="標楷體" panose="03000509000000000000" pitchFamily="65" charset="-120"/>
                        </a:rPr>
                        <a:t> </a:t>
                      </a:r>
                      <a:endParaRPr lang="en-US" sz="1700" baseline="0" dirty="0">
                        <a:solidFill>
                          <a:srgbClr val="000000"/>
                        </a:solidFill>
                        <a:effectLst/>
                        <a:uFill>
                          <a:solidFill>
                            <a:srgbClr val="000000"/>
                          </a:solidFill>
                        </a:uFill>
                        <a:latin typeface="標楷體" panose="03000509000000000000" pitchFamily="65" charset="-120"/>
                        <a:ea typeface="標楷體" panose="03000509000000000000" pitchFamily="65" charset="-120"/>
                        <a:cs typeface="DFKai-SB" panose="03000509000000000000" pitchFamily="65" charset="-120"/>
                      </a:endParaRPr>
                    </a:p>
                  </a:txBody>
                  <a:tcPr marL="46892" marR="46892" marT="46892" marB="46892"/>
                </a:tc>
                <a:tc>
                  <a:txBody>
                    <a:bodyPr/>
                    <a:lstStyle/>
                    <a:p>
                      <a:pPr marL="0" marR="0" algn="ctr">
                        <a:spcBef>
                          <a:spcPts val="0"/>
                        </a:spcBef>
                        <a:spcAft>
                          <a:spcPts val="0"/>
                        </a:spcAft>
                      </a:pPr>
                      <a:r>
                        <a:rPr lang="en-US" altLang="zh-TW" sz="1700" baseline="0" dirty="0">
                          <a:effectLst/>
                          <a:uFill>
                            <a:solidFill>
                              <a:srgbClr val="000000"/>
                            </a:solidFill>
                          </a:uFill>
                          <a:latin typeface="標楷體" panose="03000509000000000000" pitchFamily="65" charset="-120"/>
                          <a:ea typeface="標楷體" panose="03000509000000000000" pitchFamily="65" charset="-120"/>
                        </a:rPr>
                        <a:t>380</a:t>
                      </a:r>
                      <a:endParaRPr lang="en-US" sz="13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tc>
                <a:tc>
                  <a:txBody>
                    <a:bodyPr/>
                    <a:lstStyle/>
                    <a:p>
                      <a:pPr marL="0" marR="0" algn="ctr">
                        <a:spcBef>
                          <a:spcPts val="0"/>
                        </a:spcBef>
                        <a:spcAft>
                          <a:spcPts val="0"/>
                        </a:spcAft>
                      </a:pPr>
                      <a:r>
                        <a:rPr lang="en-US" sz="1700" baseline="0" dirty="0">
                          <a:effectLst/>
                          <a:uFill>
                            <a:solidFill>
                              <a:srgbClr val="000000"/>
                            </a:solidFill>
                          </a:uFill>
                          <a:latin typeface="標楷體" panose="03000509000000000000" pitchFamily="65" charset="-120"/>
                          <a:ea typeface="標楷體" panose="03000509000000000000" pitchFamily="65" charset="-120"/>
                        </a:rPr>
                        <a:t>1</a:t>
                      </a:r>
                      <a:r>
                        <a:rPr lang="en-US" altLang="zh-TW" sz="1700" baseline="0" dirty="0">
                          <a:effectLst/>
                          <a:uFill>
                            <a:solidFill>
                              <a:srgbClr val="000000"/>
                            </a:solidFill>
                          </a:uFill>
                          <a:latin typeface="標楷體" panose="03000509000000000000" pitchFamily="65" charset="-120"/>
                          <a:ea typeface="標楷體" panose="03000509000000000000" pitchFamily="65" charset="-120"/>
                        </a:rPr>
                        <a:t>35</a:t>
                      </a:r>
                      <a:endParaRPr lang="en-US" sz="13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tc>
                <a:extLst>
                  <a:ext uri="{0D108BD9-81ED-4DB2-BD59-A6C34878D82A}">
                    <a16:rowId xmlns:a16="http://schemas.microsoft.com/office/drawing/2014/main" val="3715721562"/>
                  </a:ext>
                </a:extLst>
              </a:tr>
              <a:tr h="363423">
                <a:tc>
                  <a:txBody>
                    <a:bodyPr/>
                    <a:lstStyle/>
                    <a:p>
                      <a:pPr marL="0" marR="0" algn="ctr">
                        <a:spcBef>
                          <a:spcPts val="0"/>
                        </a:spcBef>
                        <a:spcAft>
                          <a:spcPts val="0"/>
                        </a:spcAft>
                      </a:pPr>
                      <a:r>
                        <a:rPr lang="zh-TW" altLang="en-US" sz="1700" baseline="0" dirty="0">
                          <a:effectLst/>
                          <a:uFill>
                            <a:solidFill>
                              <a:srgbClr val="000000"/>
                            </a:solidFill>
                          </a:uFill>
                          <a:latin typeface="標楷體" panose="03000509000000000000" pitchFamily="65" charset="-120"/>
                          <a:ea typeface="標楷體" panose="03000509000000000000" pitchFamily="65" charset="-120"/>
                        </a:rPr>
                        <a:t>科技管理學院</a:t>
                      </a:r>
                      <a:endParaRPr lang="en-US" sz="17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nchor="ctr"/>
                </a:tc>
                <a:tc>
                  <a:txBody>
                    <a:bodyPr/>
                    <a:lstStyle/>
                    <a:p>
                      <a:pPr marL="0" marR="0" algn="ctr">
                        <a:spcBef>
                          <a:spcPts val="0"/>
                        </a:spcBef>
                        <a:spcAft>
                          <a:spcPts val="0"/>
                        </a:spcAft>
                      </a:pPr>
                      <a:r>
                        <a:rPr lang="en-US" altLang="zh-TW" sz="1700" baseline="0" dirty="0">
                          <a:effectLst/>
                          <a:uFill>
                            <a:solidFill>
                              <a:srgbClr val="000000"/>
                            </a:solidFill>
                          </a:uFill>
                          <a:latin typeface="標楷體" panose="03000509000000000000" pitchFamily="65" charset="-120"/>
                          <a:ea typeface="標楷體" panose="03000509000000000000" pitchFamily="65" charset="-120"/>
                        </a:rPr>
                        <a:t>953</a:t>
                      </a:r>
                      <a:endParaRPr lang="en-US" sz="13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tc>
                <a:tc>
                  <a:txBody>
                    <a:bodyPr/>
                    <a:lstStyle/>
                    <a:p>
                      <a:pPr marL="0" marR="0" algn="ctr">
                        <a:spcBef>
                          <a:spcPts val="0"/>
                        </a:spcBef>
                        <a:spcAft>
                          <a:spcPts val="0"/>
                        </a:spcAft>
                      </a:pPr>
                      <a:r>
                        <a:rPr lang="en-US" altLang="zh-TW" sz="1700" baseline="0" dirty="0">
                          <a:effectLst/>
                          <a:uFill>
                            <a:solidFill>
                              <a:srgbClr val="000000"/>
                            </a:solidFill>
                          </a:uFill>
                          <a:latin typeface="標楷體" panose="03000509000000000000" pitchFamily="65" charset="-120"/>
                          <a:ea typeface="標楷體" panose="03000509000000000000" pitchFamily="65" charset="-120"/>
                        </a:rPr>
                        <a:t>349</a:t>
                      </a:r>
                      <a:endParaRPr lang="en-US" sz="13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tc>
                <a:tc>
                  <a:txBody>
                    <a:bodyPr/>
                    <a:lstStyle/>
                    <a:p>
                      <a:pPr marL="0" marR="0" algn="ctr">
                        <a:spcBef>
                          <a:spcPts val="0"/>
                        </a:spcBef>
                        <a:spcAft>
                          <a:spcPts val="0"/>
                        </a:spcAft>
                      </a:pPr>
                      <a:r>
                        <a:rPr lang="en-US" altLang="zh-TW" sz="1700" baseline="0" dirty="0">
                          <a:effectLst/>
                          <a:uFill>
                            <a:solidFill>
                              <a:srgbClr val="000000"/>
                            </a:solidFill>
                          </a:uFill>
                          <a:latin typeface="標楷體" panose="03000509000000000000" pitchFamily="65" charset="-120"/>
                          <a:ea typeface="標楷體" panose="03000509000000000000" pitchFamily="65" charset="-120"/>
                        </a:rPr>
                        <a:t>75</a:t>
                      </a:r>
                      <a:endParaRPr lang="en-US" sz="13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tc>
                <a:extLst>
                  <a:ext uri="{0D108BD9-81ED-4DB2-BD59-A6C34878D82A}">
                    <a16:rowId xmlns:a16="http://schemas.microsoft.com/office/drawing/2014/main" val="3842112706"/>
                  </a:ext>
                </a:extLst>
              </a:tr>
              <a:tr h="399010">
                <a:tc>
                  <a:txBody>
                    <a:bodyPr/>
                    <a:lstStyle/>
                    <a:p>
                      <a:pPr marL="0" marR="0" algn="ctr">
                        <a:spcBef>
                          <a:spcPts val="0"/>
                        </a:spcBef>
                        <a:spcAft>
                          <a:spcPts val="0"/>
                        </a:spcAft>
                      </a:pPr>
                      <a:r>
                        <a:rPr lang="zh-TW" altLang="en-US" sz="1600" dirty="0">
                          <a:effectLst/>
                          <a:latin typeface="標楷體" panose="03000509000000000000" pitchFamily="65" charset="-120"/>
                          <a:ea typeface="標楷體" panose="03000509000000000000" pitchFamily="65" charset="-120"/>
                        </a:rPr>
                        <a:t>電機資訊學院</a:t>
                      </a:r>
                      <a:endParaRPr lang="en-US" sz="17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nchor="ctr"/>
                </a:tc>
                <a:tc>
                  <a:txBody>
                    <a:bodyPr/>
                    <a:lstStyle/>
                    <a:p>
                      <a:pPr marL="0" marR="0" algn="ctr">
                        <a:spcBef>
                          <a:spcPts val="0"/>
                        </a:spcBef>
                        <a:spcAft>
                          <a:spcPts val="0"/>
                        </a:spcAft>
                      </a:pPr>
                      <a:r>
                        <a:rPr lang="en-US" sz="1700" baseline="0" dirty="0">
                          <a:effectLst/>
                          <a:uFill>
                            <a:solidFill>
                              <a:srgbClr val="000000"/>
                            </a:solidFill>
                          </a:uFill>
                          <a:latin typeface="標楷體" panose="03000509000000000000" pitchFamily="65" charset="-120"/>
                          <a:ea typeface="標楷體" panose="03000509000000000000" pitchFamily="65" charset="-120"/>
                        </a:rPr>
                        <a:t>1</a:t>
                      </a:r>
                      <a:r>
                        <a:rPr lang="en-US" altLang="zh-TW" sz="1700" baseline="0" dirty="0">
                          <a:effectLst/>
                          <a:uFill>
                            <a:solidFill>
                              <a:srgbClr val="000000"/>
                            </a:solidFill>
                          </a:uFill>
                          <a:latin typeface="標楷體" panose="03000509000000000000" pitchFamily="65" charset="-120"/>
                          <a:ea typeface="標楷體" panose="03000509000000000000" pitchFamily="65" charset="-120"/>
                        </a:rPr>
                        <a:t>115</a:t>
                      </a:r>
                      <a:endParaRPr lang="en-US" sz="13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nchor="ctr"/>
                </a:tc>
                <a:tc>
                  <a:txBody>
                    <a:bodyPr/>
                    <a:lstStyle/>
                    <a:p>
                      <a:pPr marL="0" marR="0" algn="ctr">
                        <a:spcBef>
                          <a:spcPts val="0"/>
                        </a:spcBef>
                        <a:spcAft>
                          <a:spcPts val="0"/>
                        </a:spcAft>
                      </a:pPr>
                      <a:r>
                        <a:rPr lang="en-US" sz="1700" baseline="0" dirty="0">
                          <a:effectLst/>
                          <a:uFill>
                            <a:solidFill>
                              <a:srgbClr val="000000"/>
                            </a:solidFill>
                          </a:uFill>
                          <a:latin typeface="標楷體" panose="03000509000000000000" pitchFamily="65" charset="-120"/>
                          <a:ea typeface="標楷體" panose="03000509000000000000" pitchFamily="65" charset="-120"/>
                        </a:rPr>
                        <a:t>1</a:t>
                      </a:r>
                      <a:r>
                        <a:rPr lang="en-US" altLang="zh-TW" sz="1700" baseline="0" dirty="0">
                          <a:effectLst/>
                          <a:uFill>
                            <a:solidFill>
                              <a:srgbClr val="000000"/>
                            </a:solidFill>
                          </a:uFill>
                          <a:latin typeface="標楷體" panose="03000509000000000000" pitchFamily="65" charset="-120"/>
                          <a:ea typeface="標楷體" panose="03000509000000000000" pitchFamily="65" charset="-120"/>
                        </a:rPr>
                        <a:t>177</a:t>
                      </a:r>
                      <a:endParaRPr lang="en-US" sz="13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nchor="ctr"/>
                </a:tc>
                <a:tc>
                  <a:txBody>
                    <a:bodyPr/>
                    <a:lstStyle/>
                    <a:p>
                      <a:pPr marL="0" marR="0" algn="ctr">
                        <a:spcBef>
                          <a:spcPts val="0"/>
                        </a:spcBef>
                        <a:spcAft>
                          <a:spcPts val="0"/>
                        </a:spcAft>
                      </a:pPr>
                      <a:r>
                        <a:rPr lang="en-US" sz="1700" baseline="0" dirty="0">
                          <a:effectLst/>
                          <a:uFill>
                            <a:solidFill>
                              <a:srgbClr val="000000"/>
                            </a:solidFill>
                          </a:uFill>
                          <a:latin typeface="標楷體" panose="03000509000000000000" pitchFamily="65" charset="-120"/>
                          <a:ea typeface="標楷體" panose="03000509000000000000" pitchFamily="65" charset="-120"/>
                        </a:rPr>
                        <a:t>2</a:t>
                      </a:r>
                      <a:r>
                        <a:rPr lang="en-US" altLang="zh-TW" sz="1700" baseline="0" dirty="0">
                          <a:effectLst/>
                          <a:uFill>
                            <a:solidFill>
                              <a:srgbClr val="000000"/>
                            </a:solidFill>
                          </a:uFill>
                          <a:latin typeface="標楷體" panose="03000509000000000000" pitchFamily="65" charset="-120"/>
                          <a:ea typeface="標楷體" panose="03000509000000000000" pitchFamily="65" charset="-120"/>
                        </a:rPr>
                        <a:t>59</a:t>
                      </a:r>
                      <a:endParaRPr lang="en-US" sz="13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nchor="ctr"/>
                </a:tc>
                <a:extLst>
                  <a:ext uri="{0D108BD9-81ED-4DB2-BD59-A6C34878D82A}">
                    <a16:rowId xmlns:a16="http://schemas.microsoft.com/office/drawing/2014/main" val="1343192197"/>
                  </a:ext>
                </a:extLst>
              </a:tr>
              <a:tr h="319474">
                <a:tc>
                  <a:txBody>
                    <a:bodyPr/>
                    <a:lstStyle/>
                    <a:p>
                      <a:pPr marL="0" marR="0" algn="ctr">
                        <a:spcBef>
                          <a:spcPts val="0"/>
                        </a:spcBef>
                        <a:spcAft>
                          <a:spcPts val="0"/>
                        </a:spcAft>
                      </a:pPr>
                      <a:r>
                        <a:rPr lang="zh-TW" altLang="en-US" sz="1700" baseline="0" dirty="0">
                          <a:effectLst/>
                          <a:uFill>
                            <a:solidFill>
                              <a:srgbClr val="000000"/>
                            </a:solidFill>
                          </a:uFill>
                          <a:latin typeface="標楷體" panose="03000509000000000000" pitchFamily="65" charset="-120"/>
                          <a:ea typeface="標楷體" panose="03000509000000000000" pitchFamily="65" charset="-120"/>
                        </a:rPr>
                        <a:t>工學院</a:t>
                      </a:r>
                      <a:endParaRPr lang="en-US" sz="17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nchor="ctr"/>
                </a:tc>
                <a:tc>
                  <a:txBody>
                    <a:bodyPr/>
                    <a:lstStyle/>
                    <a:p>
                      <a:pPr marL="0" marR="0" algn="ctr">
                        <a:spcBef>
                          <a:spcPts val="0"/>
                        </a:spcBef>
                        <a:spcAft>
                          <a:spcPts val="0"/>
                        </a:spcAft>
                      </a:pPr>
                      <a:r>
                        <a:rPr lang="en-US" sz="1700" baseline="0" dirty="0">
                          <a:effectLst/>
                          <a:uFill>
                            <a:solidFill>
                              <a:srgbClr val="000000"/>
                            </a:solidFill>
                          </a:uFill>
                          <a:latin typeface="標楷體" panose="03000509000000000000" pitchFamily="65" charset="-120"/>
                          <a:ea typeface="標楷體" panose="03000509000000000000" pitchFamily="65" charset="-120"/>
                        </a:rPr>
                        <a:t>1</a:t>
                      </a:r>
                      <a:r>
                        <a:rPr lang="en-US" altLang="zh-TW" sz="1700" baseline="0" dirty="0">
                          <a:effectLst/>
                          <a:uFill>
                            <a:solidFill>
                              <a:srgbClr val="000000"/>
                            </a:solidFill>
                          </a:uFill>
                          <a:latin typeface="標楷體" panose="03000509000000000000" pitchFamily="65" charset="-120"/>
                          <a:ea typeface="標楷體" panose="03000509000000000000" pitchFamily="65" charset="-120"/>
                        </a:rPr>
                        <a:t>512</a:t>
                      </a:r>
                      <a:endParaRPr lang="en-US" sz="13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tc>
                <a:tc>
                  <a:txBody>
                    <a:bodyPr/>
                    <a:lstStyle/>
                    <a:p>
                      <a:pPr marL="0" marR="0" algn="ctr">
                        <a:spcBef>
                          <a:spcPts val="0"/>
                        </a:spcBef>
                        <a:spcAft>
                          <a:spcPts val="0"/>
                        </a:spcAft>
                      </a:pPr>
                      <a:r>
                        <a:rPr lang="en-US" altLang="zh-TW" sz="1700" baseline="0" dirty="0">
                          <a:effectLst/>
                          <a:uFill>
                            <a:solidFill>
                              <a:srgbClr val="000000"/>
                            </a:solidFill>
                          </a:uFill>
                          <a:latin typeface="標楷體" panose="03000509000000000000" pitchFamily="65" charset="-120"/>
                          <a:ea typeface="標楷體" panose="03000509000000000000" pitchFamily="65" charset="-120"/>
                        </a:rPr>
                        <a:t>976</a:t>
                      </a:r>
                      <a:endParaRPr lang="en-US" sz="13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tc>
                <a:tc>
                  <a:txBody>
                    <a:bodyPr/>
                    <a:lstStyle/>
                    <a:p>
                      <a:pPr marL="0" marR="0" algn="ctr">
                        <a:spcBef>
                          <a:spcPts val="0"/>
                        </a:spcBef>
                        <a:spcAft>
                          <a:spcPts val="0"/>
                        </a:spcAft>
                      </a:pPr>
                      <a:r>
                        <a:rPr lang="en-US" sz="1700" baseline="0" dirty="0">
                          <a:effectLst/>
                          <a:uFill>
                            <a:solidFill>
                              <a:srgbClr val="000000"/>
                            </a:solidFill>
                          </a:uFill>
                          <a:latin typeface="標楷體" panose="03000509000000000000" pitchFamily="65" charset="-120"/>
                          <a:ea typeface="標楷體" panose="03000509000000000000" pitchFamily="65" charset="-120"/>
                        </a:rPr>
                        <a:t>4</a:t>
                      </a:r>
                      <a:r>
                        <a:rPr lang="en-US" altLang="zh-TW" sz="1700" baseline="0" dirty="0">
                          <a:effectLst/>
                          <a:uFill>
                            <a:solidFill>
                              <a:srgbClr val="000000"/>
                            </a:solidFill>
                          </a:uFill>
                          <a:latin typeface="標楷體" panose="03000509000000000000" pitchFamily="65" charset="-120"/>
                          <a:ea typeface="標楷體" panose="03000509000000000000" pitchFamily="65" charset="-120"/>
                        </a:rPr>
                        <a:t>24</a:t>
                      </a:r>
                      <a:endParaRPr lang="en-US" sz="13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tc>
                <a:extLst>
                  <a:ext uri="{0D108BD9-81ED-4DB2-BD59-A6C34878D82A}">
                    <a16:rowId xmlns:a16="http://schemas.microsoft.com/office/drawing/2014/main" val="2607509512"/>
                  </a:ext>
                </a:extLst>
              </a:tr>
              <a:tr h="319474">
                <a:tc>
                  <a:txBody>
                    <a:bodyPr/>
                    <a:lstStyle/>
                    <a:p>
                      <a:pPr marL="0" marR="0" algn="ctr">
                        <a:spcBef>
                          <a:spcPts val="0"/>
                        </a:spcBef>
                        <a:spcAft>
                          <a:spcPts val="0"/>
                        </a:spcAft>
                      </a:pPr>
                      <a:r>
                        <a:rPr lang="zh-TW" altLang="en-US" sz="1700" baseline="0" dirty="0">
                          <a:effectLst/>
                          <a:uFill>
                            <a:solidFill>
                              <a:srgbClr val="000000"/>
                            </a:solidFill>
                          </a:uFill>
                          <a:latin typeface="標楷體" panose="03000509000000000000" pitchFamily="65" charset="-120"/>
                          <a:ea typeface="標楷體" panose="03000509000000000000" pitchFamily="65" charset="-120"/>
                        </a:rPr>
                        <a:t>生命科學院</a:t>
                      </a:r>
                      <a:endParaRPr lang="en-US" sz="17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nchor="ctr"/>
                </a:tc>
                <a:tc>
                  <a:txBody>
                    <a:bodyPr/>
                    <a:lstStyle/>
                    <a:p>
                      <a:pPr marL="0" marR="0" algn="ctr">
                        <a:spcBef>
                          <a:spcPts val="0"/>
                        </a:spcBef>
                        <a:spcAft>
                          <a:spcPts val="0"/>
                        </a:spcAft>
                      </a:pPr>
                      <a:r>
                        <a:rPr lang="en-US" sz="1700" baseline="0" dirty="0">
                          <a:effectLst/>
                          <a:uFill>
                            <a:solidFill>
                              <a:srgbClr val="000000"/>
                            </a:solidFill>
                          </a:uFill>
                          <a:latin typeface="標楷體" panose="03000509000000000000" pitchFamily="65" charset="-120"/>
                          <a:ea typeface="標楷體" panose="03000509000000000000" pitchFamily="65" charset="-120"/>
                        </a:rPr>
                        <a:t>3</a:t>
                      </a:r>
                      <a:r>
                        <a:rPr lang="en-US" altLang="zh-TW" sz="1700" baseline="0" dirty="0">
                          <a:effectLst/>
                          <a:uFill>
                            <a:solidFill>
                              <a:srgbClr val="000000"/>
                            </a:solidFill>
                          </a:uFill>
                          <a:latin typeface="標楷體" panose="03000509000000000000" pitchFamily="65" charset="-120"/>
                          <a:ea typeface="標楷體" panose="03000509000000000000" pitchFamily="65" charset="-120"/>
                        </a:rPr>
                        <a:t>56</a:t>
                      </a:r>
                      <a:endParaRPr lang="en-US" sz="13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tc>
                <a:tc>
                  <a:txBody>
                    <a:bodyPr/>
                    <a:lstStyle/>
                    <a:p>
                      <a:pPr marL="0" marR="0" algn="ctr">
                        <a:spcBef>
                          <a:spcPts val="0"/>
                        </a:spcBef>
                        <a:spcAft>
                          <a:spcPts val="0"/>
                        </a:spcAft>
                      </a:pPr>
                      <a:r>
                        <a:rPr lang="en-US" sz="1700" baseline="0" dirty="0">
                          <a:effectLst/>
                          <a:uFill>
                            <a:solidFill>
                              <a:srgbClr val="000000"/>
                            </a:solidFill>
                          </a:uFill>
                          <a:latin typeface="標楷體" panose="03000509000000000000" pitchFamily="65" charset="-120"/>
                          <a:ea typeface="標楷體" panose="03000509000000000000" pitchFamily="65" charset="-120"/>
                        </a:rPr>
                        <a:t>2</a:t>
                      </a:r>
                      <a:r>
                        <a:rPr lang="en-US" altLang="zh-TW" sz="1700" baseline="0" dirty="0">
                          <a:effectLst/>
                          <a:uFill>
                            <a:solidFill>
                              <a:srgbClr val="000000"/>
                            </a:solidFill>
                          </a:uFill>
                          <a:latin typeface="標楷體" panose="03000509000000000000" pitchFamily="65" charset="-120"/>
                          <a:ea typeface="標楷體" panose="03000509000000000000" pitchFamily="65" charset="-120"/>
                        </a:rPr>
                        <a:t>17</a:t>
                      </a:r>
                      <a:endParaRPr lang="en-US" sz="13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tc>
                <a:tc>
                  <a:txBody>
                    <a:bodyPr/>
                    <a:lstStyle/>
                    <a:p>
                      <a:pPr marL="0" marR="0" algn="ctr">
                        <a:spcBef>
                          <a:spcPts val="0"/>
                        </a:spcBef>
                        <a:spcAft>
                          <a:spcPts val="0"/>
                        </a:spcAft>
                      </a:pPr>
                      <a:r>
                        <a:rPr lang="en-US" sz="1700" baseline="0" dirty="0">
                          <a:effectLst/>
                          <a:uFill>
                            <a:solidFill>
                              <a:srgbClr val="000000"/>
                            </a:solidFill>
                          </a:uFill>
                          <a:latin typeface="標楷體" panose="03000509000000000000" pitchFamily="65" charset="-120"/>
                          <a:ea typeface="標楷體" panose="03000509000000000000" pitchFamily="65" charset="-120"/>
                        </a:rPr>
                        <a:t>1</a:t>
                      </a:r>
                      <a:r>
                        <a:rPr lang="en-US" altLang="zh-TW" sz="1700" baseline="0" dirty="0">
                          <a:effectLst/>
                          <a:uFill>
                            <a:solidFill>
                              <a:srgbClr val="000000"/>
                            </a:solidFill>
                          </a:uFill>
                          <a:latin typeface="標楷體" panose="03000509000000000000" pitchFamily="65" charset="-120"/>
                          <a:ea typeface="標楷體" panose="03000509000000000000" pitchFamily="65" charset="-120"/>
                        </a:rPr>
                        <a:t>61</a:t>
                      </a:r>
                      <a:endParaRPr lang="en-US" sz="13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tc>
                <a:extLst>
                  <a:ext uri="{0D108BD9-81ED-4DB2-BD59-A6C34878D82A}">
                    <a16:rowId xmlns:a16="http://schemas.microsoft.com/office/drawing/2014/main" val="3752930128"/>
                  </a:ext>
                </a:extLst>
              </a:tr>
              <a:tr h="319474">
                <a:tc>
                  <a:txBody>
                    <a:bodyPr/>
                    <a:lstStyle/>
                    <a:p>
                      <a:pPr marL="0" marR="0" algn="ctr">
                        <a:spcBef>
                          <a:spcPts val="0"/>
                        </a:spcBef>
                        <a:spcAft>
                          <a:spcPts val="0"/>
                        </a:spcAft>
                      </a:pPr>
                      <a:r>
                        <a:rPr lang="zh-TW" altLang="en-US" sz="1700" baseline="0" dirty="0">
                          <a:effectLst/>
                          <a:uFill>
                            <a:solidFill>
                              <a:srgbClr val="000000"/>
                            </a:solidFill>
                          </a:uFill>
                          <a:latin typeface="標楷體" panose="03000509000000000000" pitchFamily="65" charset="-120"/>
                          <a:ea typeface="標楷體" panose="03000509000000000000" pitchFamily="65" charset="-120"/>
                        </a:rPr>
                        <a:t>原子科學院</a:t>
                      </a:r>
                      <a:endParaRPr lang="en-US" sz="17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nchor="ctr"/>
                </a:tc>
                <a:tc>
                  <a:txBody>
                    <a:bodyPr/>
                    <a:lstStyle/>
                    <a:p>
                      <a:pPr marL="0" marR="0" algn="ctr">
                        <a:spcBef>
                          <a:spcPts val="0"/>
                        </a:spcBef>
                        <a:spcAft>
                          <a:spcPts val="0"/>
                        </a:spcAft>
                      </a:pPr>
                      <a:r>
                        <a:rPr lang="en-US" sz="1700" baseline="0" dirty="0">
                          <a:effectLst/>
                          <a:uFill>
                            <a:solidFill>
                              <a:srgbClr val="000000"/>
                            </a:solidFill>
                          </a:uFill>
                          <a:latin typeface="標楷體" panose="03000509000000000000" pitchFamily="65" charset="-120"/>
                          <a:ea typeface="標楷體" panose="03000509000000000000" pitchFamily="65" charset="-120"/>
                        </a:rPr>
                        <a:t>6</a:t>
                      </a:r>
                      <a:r>
                        <a:rPr lang="en-US" altLang="zh-TW" sz="1700" baseline="0" dirty="0">
                          <a:effectLst/>
                          <a:uFill>
                            <a:solidFill>
                              <a:srgbClr val="000000"/>
                            </a:solidFill>
                          </a:uFill>
                          <a:latin typeface="標楷體" panose="03000509000000000000" pitchFamily="65" charset="-120"/>
                          <a:ea typeface="標楷體" panose="03000509000000000000" pitchFamily="65" charset="-120"/>
                        </a:rPr>
                        <a:t>48</a:t>
                      </a:r>
                      <a:endParaRPr lang="en-US" sz="13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tc>
                <a:tc>
                  <a:txBody>
                    <a:bodyPr/>
                    <a:lstStyle/>
                    <a:p>
                      <a:pPr marL="0" marR="0" algn="ctr">
                        <a:spcBef>
                          <a:spcPts val="0"/>
                        </a:spcBef>
                        <a:spcAft>
                          <a:spcPts val="0"/>
                        </a:spcAft>
                      </a:pPr>
                      <a:r>
                        <a:rPr lang="en-US" sz="1700" baseline="0" dirty="0">
                          <a:effectLst/>
                          <a:uFill>
                            <a:solidFill>
                              <a:srgbClr val="000000"/>
                            </a:solidFill>
                          </a:uFill>
                          <a:latin typeface="標楷體" panose="03000509000000000000" pitchFamily="65" charset="-120"/>
                          <a:ea typeface="標楷體" panose="03000509000000000000" pitchFamily="65" charset="-120"/>
                        </a:rPr>
                        <a:t>3</a:t>
                      </a:r>
                      <a:r>
                        <a:rPr lang="en-US" altLang="zh-TW" sz="1700" baseline="0" dirty="0">
                          <a:effectLst/>
                          <a:uFill>
                            <a:solidFill>
                              <a:srgbClr val="000000"/>
                            </a:solidFill>
                          </a:uFill>
                          <a:latin typeface="標楷體" panose="03000509000000000000" pitchFamily="65" charset="-120"/>
                          <a:ea typeface="標楷體" panose="03000509000000000000" pitchFamily="65" charset="-120"/>
                        </a:rPr>
                        <a:t>36</a:t>
                      </a:r>
                      <a:endParaRPr lang="en-US" sz="13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tc>
                <a:tc>
                  <a:txBody>
                    <a:bodyPr/>
                    <a:lstStyle/>
                    <a:p>
                      <a:pPr marL="0" marR="0" algn="ctr">
                        <a:spcBef>
                          <a:spcPts val="0"/>
                        </a:spcBef>
                        <a:spcAft>
                          <a:spcPts val="0"/>
                        </a:spcAft>
                      </a:pPr>
                      <a:r>
                        <a:rPr lang="en-US" sz="1700" baseline="0" dirty="0">
                          <a:effectLst/>
                          <a:uFill>
                            <a:solidFill>
                              <a:srgbClr val="000000"/>
                            </a:solidFill>
                          </a:uFill>
                          <a:latin typeface="標楷體" panose="03000509000000000000" pitchFamily="65" charset="-120"/>
                          <a:ea typeface="標楷體" panose="03000509000000000000" pitchFamily="65" charset="-120"/>
                        </a:rPr>
                        <a:t>1</a:t>
                      </a:r>
                      <a:r>
                        <a:rPr lang="en-US" altLang="zh-TW" sz="1700" baseline="0" dirty="0">
                          <a:effectLst/>
                          <a:uFill>
                            <a:solidFill>
                              <a:srgbClr val="000000"/>
                            </a:solidFill>
                          </a:uFill>
                          <a:latin typeface="標楷體" panose="03000509000000000000" pitchFamily="65" charset="-120"/>
                          <a:ea typeface="標楷體" panose="03000509000000000000" pitchFamily="65" charset="-120"/>
                        </a:rPr>
                        <a:t>63</a:t>
                      </a:r>
                      <a:endParaRPr lang="en-US" sz="13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tc>
                <a:extLst>
                  <a:ext uri="{0D108BD9-81ED-4DB2-BD59-A6C34878D82A}">
                    <a16:rowId xmlns:a16="http://schemas.microsoft.com/office/drawing/2014/main" val="3813192815"/>
                  </a:ext>
                </a:extLst>
              </a:tr>
              <a:tr h="319474">
                <a:tc>
                  <a:txBody>
                    <a:bodyPr/>
                    <a:lstStyle/>
                    <a:p>
                      <a:pPr marL="0" marR="0" algn="ctr">
                        <a:spcBef>
                          <a:spcPts val="0"/>
                        </a:spcBef>
                        <a:spcAft>
                          <a:spcPts val="0"/>
                        </a:spcAft>
                      </a:pPr>
                      <a:r>
                        <a:rPr lang="zh-TW" altLang="en-US" sz="1700" baseline="0" dirty="0">
                          <a:effectLst/>
                          <a:uFill>
                            <a:solidFill>
                              <a:srgbClr val="000000"/>
                            </a:solidFill>
                          </a:uFill>
                          <a:latin typeface="標楷體" panose="03000509000000000000" pitchFamily="65" charset="-120"/>
                          <a:ea typeface="標楷體" panose="03000509000000000000" pitchFamily="65" charset="-120"/>
                        </a:rPr>
                        <a:t>理學院</a:t>
                      </a:r>
                      <a:endParaRPr lang="en-US" sz="17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nchor="ctr"/>
                </a:tc>
                <a:tc>
                  <a:txBody>
                    <a:bodyPr/>
                    <a:lstStyle/>
                    <a:p>
                      <a:pPr marL="0" marR="0" algn="ctr">
                        <a:spcBef>
                          <a:spcPts val="0"/>
                        </a:spcBef>
                        <a:spcAft>
                          <a:spcPts val="0"/>
                        </a:spcAft>
                      </a:pPr>
                      <a:r>
                        <a:rPr lang="en-US" altLang="zh-TW" sz="1700" baseline="0" dirty="0">
                          <a:effectLst/>
                          <a:uFill>
                            <a:solidFill>
                              <a:srgbClr val="000000"/>
                            </a:solidFill>
                          </a:uFill>
                          <a:latin typeface="標楷體" panose="03000509000000000000" pitchFamily="65" charset="-120"/>
                          <a:ea typeface="標楷體" panose="03000509000000000000" pitchFamily="65" charset="-120"/>
                        </a:rPr>
                        <a:t>894</a:t>
                      </a:r>
                      <a:endParaRPr lang="en-US" sz="13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tc>
                <a:tc>
                  <a:txBody>
                    <a:bodyPr/>
                    <a:lstStyle/>
                    <a:p>
                      <a:pPr marL="0" marR="0" algn="ctr">
                        <a:spcBef>
                          <a:spcPts val="0"/>
                        </a:spcBef>
                        <a:spcAft>
                          <a:spcPts val="0"/>
                        </a:spcAft>
                      </a:pPr>
                      <a:r>
                        <a:rPr lang="en-US" sz="1700" baseline="0" dirty="0">
                          <a:effectLst/>
                          <a:uFill>
                            <a:solidFill>
                              <a:srgbClr val="000000"/>
                            </a:solidFill>
                          </a:uFill>
                          <a:latin typeface="標楷體" panose="03000509000000000000" pitchFamily="65" charset="-120"/>
                          <a:ea typeface="標楷體" panose="03000509000000000000" pitchFamily="65" charset="-120"/>
                        </a:rPr>
                        <a:t>4</a:t>
                      </a:r>
                      <a:r>
                        <a:rPr lang="en-US" altLang="zh-TW" sz="1700" baseline="0" dirty="0">
                          <a:effectLst/>
                          <a:uFill>
                            <a:solidFill>
                              <a:srgbClr val="000000"/>
                            </a:solidFill>
                          </a:uFill>
                          <a:latin typeface="標楷體" panose="03000509000000000000" pitchFamily="65" charset="-120"/>
                          <a:ea typeface="標楷體" panose="03000509000000000000" pitchFamily="65" charset="-120"/>
                        </a:rPr>
                        <a:t>85</a:t>
                      </a:r>
                      <a:endParaRPr lang="en-US" sz="13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tc>
                <a:tc>
                  <a:txBody>
                    <a:bodyPr/>
                    <a:lstStyle/>
                    <a:p>
                      <a:pPr marL="0" marR="0" algn="ctr">
                        <a:spcBef>
                          <a:spcPts val="0"/>
                        </a:spcBef>
                        <a:spcAft>
                          <a:spcPts val="0"/>
                        </a:spcAft>
                      </a:pPr>
                      <a:r>
                        <a:rPr lang="en-US" sz="1700" baseline="0" dirty="0">
                          <a:effectLst/>
                          <a:uFill>
                            <a:solidFill>
                              <a:srgbClr val="000000"/>
                            </a:solidFill>
                          </a:uFill>
                          <a:latin typeface="標楷體" panose="03000509000000000000" pitchFamily="65" charset="-120"/>
                          <a:ea typeface="標楷體" panose="03000509000000000000" pitchFamily="65" charset="-120"/>
                        </a:rPr>
                        <a:t>2</a:t>
                      </a:r>
                      <a:r>
                        <a:rPr lang="en-US" altLang="zh-TW" sz="1700" baseline="0" dirty="0">
                          <a:effectLst/>
                          <a:uFill>
                            <a:solidFill>
                              <a:srgbClr val="000000"/>
                            </a:solidFill>
                          </a:uFill>
                          <a:latin typeface="標楷體" panose="03000509000000000000" pitchFamily="65" charset="-120"/>
                          <a:ea typeface="標楷體" panose="03000509000000000000" pitchFamily="65" charset="-120"/>
                        </a:rPr>
                        <a:t>18</a:t>
                      </a:r>
                      <a:endParaRPr lang="en-US" sz="13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tc>
                <a:extLst>
                  <a:ext uri="{0D108BD9-81ED-4DB2-BD59-A6C34878D82A}">
                    <a16:rowId xmlns:a16="http://schemas.microsoft.com/office/drawing/2014/main" val="914434306"/>
                  </a:ext>
                </a:extLst>
              </a:tr>
              <a:tr h="319474">
                <a:tc>
                  <a:txBody>
                    <a:bodyPr/>
                    <a:lstStyle/>
                    <a:p>
                      <a:pPr marL="0" marR="0" algn="ctr">
                        <a:spcBef>
                          <a:spcPts val="0"/>
                        </a:spcBef>
                        <a:spcAft>
                          <a:spcPts val="0"/>
                        </a:spcAft>
                      </a:pPr>
                      <a:r>
                        <a:rPr lang="zh-TW" altLang="en-US" sz="1700" baseline="0" dirty="0">
                          <a:effectLst/>
                          <a:uFill>
                            <a:solidFill>
                              <a:srgbClr val="000000"/>
                            </a:solidFill>
                          </a:uFill>
                          <a:latin typeface="標楷體" panose="03000509000000000000" pitchFamily="65" charset="-120"/>
                          <a:ea typeface="標楷體" panose="03000509000000000000" pitchFamily="65" charset="-120"/>
                        </a:rPr>
                        <a:t>清華學院</a:t>
                      </a:r>
                      <a:endParaRPr lang="en-US" sz="17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nchor="ctr"/>
                </a:tc>
                <a:tc>
                  <a:txBody>
                    <a:bodyPr/>
                    <a:lstStyle/>
                    <a:p>
                      <a:pPr marL="0" marR="0" algn="ctr">
                        <a:spcBef>
                          <a:spcPts val="0"/>
                        </a:spcBef>
                        <a:spcAft>
                          <a:spcPts val="0"/>
                        </a:spcAft>
                      </a:pPr>
                      <a:r>
                        <a:rPr lang="en-US" altLang="zh-TW" sz="1700" baseline="0" dirty="0">
                          <a:effectLst/>
                          <a:uFill>
                            <a:solidFill>
                              <a:srgbClr val="000000"/>
                            </a:solidFill>
                          </a:uFill>
                          <a:latin typeface="標楷體" panose="03000509000000000000" pitchFamily="65" charset="-120"/>
                          <a:ea typeface="標楷體" panose="03000509000000000000" pitchFamily="65" charset="-120"/>
                        </a:rPr>
                        <a:t>147</a:t>
                      </a:r>
                      <a:endParaRPr lang="en-US" sz="13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tc>
                <a:tc>
                  <a:txBody>
                    <a:bodyPr/>
                    <a:lstStyle/>
                    <a:p>
                      <a:pPr marL="0" marR="0" algn="ctr">
                        <a:spcBef>
                          <a:spcPts val="0"/>
                        </a:spcBef>
                        <a:spcAft>
                          <a:spcPts val="0"/>
                        </a:spcAft>
                      </a:pPr>
                      <a:r>
                        <a:rPr lang="en-US" altLang="zh-TW" sz="1700" baseline="0" dirty="0">
                          <a:effectLst/>
                          <a:uFill>
                            <a:solidFill>
                              <a:srgbClr val="000000"/>
                            </a:solidFill>
                          </a:uFill>
                          <a:latin typeface="標楷體" panose="03000509000000000000" pitchFamily="65" charset="-120"/>
                          <a:ea typeface="標楷體" panose="03000509000000000000" pitchFamily="65" charset="-120"/>
                        </a:rPr>
                        <a:t>8</a:t>
                      </a:r>
                      <a:endParaRPr lang="en-US" sz="13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tc>
                <a:tc>
                  <a:txBody>
                    <a:bodyPr/>
                    <a:lstStyle/>
                    <a:p>
                      <a:pPr marL="0" marR="0" algn="ctr">
                        <a:spcBef>
                          <a:spcPts val="0"/>
                        </a:spcBef>
                        <a:spcAft>
                          <a:spcPts val="0"/>
                        </a:spcAft>
                      </a:pPr>
                      <a:r>
                        <a:rPr lang="en-US" sz="1700" baseline="0" dirty="0">
                          <a:effectLst/>
                          <a:uFill>
                            <a:solidFill>
                              <a:srgbClr val="000000"/>
                            </a:solidFill>
                          </a:uFill>
                          <a:latin typeface="標楷體" panose="03000509000000000000" pitchFamily="65" charset="-120"/>
                          <a:ea typeface="標楷體" panose="03000509000000000000" pitchFamily="65" charset="-120"/>
                        </a:rPr>
                        <a:t>0</a:t>
                      </a:r>
                      <a:endParaRPr lang="en-US" sz="13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tc>
                <a:extLst>
                  <a:ext uri="{0D108BD9-81ED-4DB2-BD59-A6C34878D82A}">
                    <a16:rowId xmlns:a16="http://schemas.microsoft.com/office/drawing/2014/main" val="3953168385"/>
                  </a:ext>
                </a:extLst>
              </a:tr>
              <a:tr h="319474">
                <a:tc>
                  <a:txBody>
                    <a:bodyPr/>
                    <a:lstStyle/>
                    <a:p>
                      <a:pPr marL="0" marR="0" algn="ctr">
                        <a:spcBef>
                          <a:spcPts val="0"/>
                        </a:spcBef>
                        <a:spcAft>
                          <a:spcPts val="0"/>
                        </a:spcAft>
                      </a:pPr>
                      <a:r>
                        <a:rPr lang="zh-TW" altLang="en-US" sz="1600" dirty="0">
                          <a:effectLst/>
                          <a:latin typeface="標楷體" panose="03000509000000000000" pitchFamily="65" charset="-120"/>
                          <a:ea typeface="標楷體" panose="03000509000000000000" pitchFamily="65" charset="-120"/>
                        </a:rPr>
                        <a:t>竹師教育學院</a:t>
                      </a:r>
                      <a:endParaRPr lang="en-US" sz="1300" b="1"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nchor="ctr"/>
                </a:tc>
                <a:tc>
                  <a:txBody>
                    <a:bodyPr/>
                    <a:lstStyle/>
                    <a:p>
                      <a:pPr marL="0" marR="0" algn="ctr">
                        <a:spcBef>
                          <a:spcPts val="0"/>
                        </a:spcBef>
                        <a:spcAft>
                          <a:spcPts val="0"/>
                        </a:spcAft>
                      </a:pPr>
                      <a:r>
                        <a:rPr lang="en-US" sz="1700" baseline="0" dirty="0">
                          <a:effectLst/>
                          <a:uFill>
                            <a:solidFill>
                              <a:srgbClr val="000000"/>
                            </a:solidFill>
                          </a:uFill>
                          <a:latin typeface="標楷體" panose="03000509000000000000" pitchFamily="65" charset="-120"/>
                          <a:ea typeface="標楷體" panose="03000509000000000000" pitchFamily="65" charset="-120"/>
                        </a:rPr>
                        <a:t>1</a:t>
                      </a:r>
                      <a:r>
                        <a:rPr lang="en-US" altLang="zh-TW" sz="1700" baseline="0" dirty="0">
                          <a:effectLst/>
                          <a:uFill>
                            <a:solidFill>
                              <a:srgbClr val="000000"/>
                            </a:solidFill>
                          </a:uFill>
                          <a:latin typeface="標楷體" panose="03000509000000000000" pitchFamily="65" charset="-120"/>
                          <a:ea typeface="標楷體" panose="03000509000000000000" pitchFamily="65" charset="-120"/>
                        </a:rPr>
                        <a:t>272</a:t>
                      </a:r>
                      <a:endParaRPr lang="en-US" sz="13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tc>
                <a:tc>
                  <a:txBody>
                    <a:bodyPr/>
                    <a:lstStyle/>
                    <a:p>
                      <a:pPr marL="0" marR="0" algn="ctr">
                        <a:spcBef>
                          <a:spcPts val="0"/>
                        </a:spcBef>
                        <a:spcAft>
                          <a:spcPts val="0"/>
                        </a:spcAft>
                      </a:pPr>
                      <a:r>
                        <a:rPr lang="en-US" altLang="zh-TW" sz="1700" baseline="0" dirty="0">
                          <a:effectLst/>
                          <a:uFill>
                            <a:solidFill>
                              <a:srgbClr val="000000"/>
                            </a:solidFill>
                          </a:uFill>
                          <a:latin typeface="標楷體" panose="03000509000000000000" pitchFamily="65" charset="-120"/>
                          <a:ea typeface="標楷體" panose="03000509000000000000" pitchFamily="65" charset="-120"/>
                        </a:rPr>
                        <a:t>653</a:t>
                      </a:r>
                      <a:endParaRPr lang="en-US" sz="13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tc>
                <a:tc>
                  <a:txBody>
                    <a:bodyPr/>
                    <a:lstStyle/>
                    <a:p>
                      <a:pPr marL="0" marR="0" algn="ctr">
                        <a:spcBef>
                          <a:spcPts val="0"/>
                        </a:spcBef>
                        <a:spcAft>
                          <a:spcPts val="0"/>
                        </a:spcAft>
                      </a:pPr>
                      <a:r>
                        <a:rPr lang="en-US" altLang="zh-TW" sz="1700" baseline="0" dirty="0">
                          <a:effectLst/>
                          <a:uFill>
                            <a:solidFill>
                              <a:srgbClr val="000000"/>
                            </a:solidFill>
                          </a:uFill>
                          <a:latin typeface="標楷體" panose="03000509000000000000" pitchFamily="65" charset="-120"/>
                          <a:ea typeface="標楷體" panose="03000509000000000000" pitchFamily="65" charset="-120"/>
                        </a:rPr>
                        <a:t>86</a:t>
                      </a:r>
                      <a:endParaRPr lang="en-US" sz="13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tc>
                <a:extLst>
                  <a:ext uri="{0D108BD9-81ED-4DB2-BD59-A6C34878D82A}">
                    <a16:rowId xmlns:a16="http://schemas.microsoft.com/office/drawing/2014/main" val="525831438"/>
                  </a:ext>
                </a:extLst>
              </a:tr>
              <a:tr h="319474">
                <a:tc>
                  <a:txBody>
                    <a:bodyPr/>
                    <a:lstStyle/>
                    <a:p>
                      <a:pPr marL="0" marR="0" algn="ctr">
                        <a:spcBef>
                          <a:spcPts val="0"/>
                        </a:spcBef>
                        <a:spcAft>
                          <a:spcPts val="0"/>
                        </a:spcAft>
                      </a:pPr>
                      <a:r>
                        <a:rPr lang="zh-TW" altLang="en-US" sz="1700" baseline="0" dirty="0">
                          <a:effectLst/>
                          <a:uFill>
                            <a:solidFill>
                              <a:srgbClr val="000000"/>
                            </a:solidFill>
                          </a:uFill>
                          <a:latin typeface="標楷體" panose="03000509000000000000" pitchFamily="65" charset="-120"/>
                          <a:ea typeface="標楷體" panose="03000509000000000000" pitchFamily="65" charset="-120"/>
                        </a:rPr>
                        <a:t>藝術學院</a:t>
                      </a:r>
                      <a:endParaRPr lang="en-US" sz="1300" b="1"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nchor="ctr"/>
                </a:tc>
                <a:tc>
                  <a:txBody>
                    <a:bodyPr/>
                    <a:lstStyle/>
                    <a:p>
                      <a:pPr marL="0" marR="0" algn="ctr">
                        <a:spcBef>
                          <a:spcPts val="0"/>
                        </a:spcBef>
                        <a:spcAft>
                          <a:spcPts val="0"/>
                        </a:spcAft>
                      </a:pPr>
                      <a:r>
                        <a:rPr lang="en-US" altLang="zh-TW" sz="1700" baseline="0" dirty="0">
                          <a:effectLst/>
                          <a:uFill>
                            <a:solidFill>
                              <a:srgbClr val="000000"/>
                            </a:solidFill>
                          </a:uFill>
                          <a:latin typeface="標楷體" panose="03000509000000000000" pitchFamily="65" charset="-120"/>
                          <a:ea typeface="標楷體" panose="03000509000000000000" pitchFamily="65" charset="-120"/>
                        </a:rPr>
                        <a:t>504</a:t>
                      </a:r>
                      <a:endParaRPr lang="en-US" sz="13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tc>
                <a:tc>
                  <a:txBody>
                    <a:bodyPr/>
                    <a:lstStyle/>
                    <a:p>
                      <a:pPr marL="0" marR="0" algn="ctr">
                        <a:spcBef>
                          <a:spcPts val="0"/>
                        </a:spcBef>
                        <a:spcAft>
                          <a:spcPts val="0"/>
                        </a:spcAft>
                      </a:pPr>
                      <a:r>
                        <a:rPr lang="en-US" altLang="zh-TW" sz="1700" baseline="0" dirty="0">
                          <a:effectLst/>
                          <a:uFill>
                            <a:solidFill>
                              <a:srgbClr val="000000"/>
                            </a:solidFill>
                          </a:uFill>
                          <a:latin typeface="標楷體" panose="03000509000000000000" pitchFamily="65" charset="-120"/>
                          <a:ea typeface="標楷體" panose="03000509000000000000" pitchFamily="65" charset="-120"/>
                        </a:rPr>
                        <a:t>144</a:t>
                      </a:r>
                      <a:endParaRPr lang="en-US" sz="13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tc>
                <a:tc>
                  <a:txBody>
                    <a:bodyPr/>
                    <a:lstStyle/>
                    <a:p>
                      <a:pPr marL="0" marR="0" algn="ctr">
                        <a:spcBef>
                          <a:spcPts val="0"/>
                        </a:spcBef>
                        <a:spcAft>
                          <a:spcPts val="0"/>
                        </a:spcAft>
                      </a:pPr>
                      <a:r>
                        <a:rPr lang="en-US" sz="1700" baseline="0" dirty="0">
                          <a:effectLst/>
                          <a:uFill>
                            <a:solidFill>
                              <a:srgbClr val="000000"/>
                            </a:solidFill>
                          </a:uFill>
                          <a:latin typeface="標楷體" panose="03000509000000000000" pitchFamily="65" charset="-120"/>
                          <a:ea typeface="標楷體" panose="03000509000000000000" pitchFamily="65" charset="-120"/>
                        </a:rPr>
                        <a:t>0</a:t>
                      </a:r>
                      <a:endParaRPr lang="en-US" sz="1300" baseline="0" dirty="0">
                        <a:solidFill>
                          <a:srgbClr val="0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tc>
                <a:extLst>
                  <a:ext uri="{0D108BD9-81ED-4DB2-BD59-A6C34878D82A}">
                    <a16:rowId xmlns:a16="http://schemas.microsoft.com/office/drawing/2014/main" val="2651043676"/>
                  </a:ext>
                </a:extLst>
              </a:tr>
              <a:tr h="319474">
                <a:tc>
                  <a:txBody>
                    <a:bodyPr/>
                    <a:lstStyle/>
                    <a:p>
                      <a:pPr marL="0" marR="0" algn="ctr">
                        <a:spcBef>
                          <a:spcPts val="0"/>
                        </a:spcBef>
                        <a:spcAft>
                          <a:spcPts val="0"/>
                        </a:spcAft>
                      </a:pPr>
                      <a:r>
                        <a:rPr lang="zh-TW" altLang="en-US" sz="2000" b="1" baseline="0" dirty="0">
                          <a:solidFill>
                            <a:srgbClr val="C00000"/>
                          </a:solidFill>
                          <a:effectLst/>
                          <a:uFill>
                            <a:solidFill>
                              <a:srgbClr val="000000"/>
                            </a:solidFill>
                          </a:uFill>
                          <a:latin typeface="標楷體" panose="03000509000000000000" pitchFamily="65" charset="-120"/>
                          <a:ea typeface="標楷體" panose="03000509000000000000" pitchFamily="65" charset="-120"/>
                        </a:rPr>
                        <a:t>學生總人數</a:t>
                      </a:r>
                      <a:endParaRPr lang="en-US" sz="2000" b="1" baseline="0" dirty="0">
                        <a:solidFill>
                          <a:srgbClr val="C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nchor="ctr"/>
                </a:tc>
                <a:tc>
                  <a:txBody>
                    <a:bodyPr/>
                    <a:lstStyle/>
                    <a:p>
                      <a:pPr marL="0" marR="0" algn="ctr">
                        <a:spcBef>
                          <a:spcPts val="0"/>
                        </a:spcBef>
                        <a:spcAft>
                          <a:spcPts val="0"/>
                        </a:spcAft>
                      </a:pPr>
                      <a:r>
                        <a:rPr lang="en-US" sz="2000" b="1" baseline="0" dirty="0">
                          <a:solidFill>
                            <a:srgbClr val="C00000"/>
                          </a:solidFill>
                          <a:effectLst/>
                          <a:uFill>
                            <a:solidFill>
                              <a:srgbClr val="000000"/>
                            </a:solidFill>
                          </a:uFill>
                          <a:latin typeface="標楷體" panose="03000509000000000000" pitchFamily="65" charset="-120"/>
                          <a:ea typeface="標楷體" panose="03000509000000000000" pitchFamily="65" charset="-120"/>
                        </a:rPr>
                        <a:t>8</a:t>
                      </a:r>
                      <a:r>
                        <a:rPr lang="en-US" altLang="zh-TW" sz="2000" b="1" baseline="0" dirty="0">
                          <a:solidFill>
                            <a:srgbClr val="C00000"/>
                          </a:solidFill>
                          <a:effectLst/>
                          <a:uFill>
                            <a:solidFill>
                              <a:srgbClr val="000000"/>
                            </a:solidFill>
                          </a:uFill>
                          <a:latin typeface="標楷體" panose="03000509000000000000" pitchFamily="65" charset="-120"/>
                          <a:ea typeface="標楷體" panose="03000509000000000000" pitchFamily="65" charset="-120"/>
                        </a:rPr>
                        <a:t>139</a:t>
                      </a:r>
                      <a:endParaRPr lang="en-US" sz="1600" b="1" baseline="0" dirty="0">
                        <a:solidFill>
                          <a:srgbClr val="C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tc>
                <a:tc>
                  <a:txBody>
                    <a:bodyPr/>
                    <a:lstStyle/>
                    <a:p>
                      <a:pPr marL="0" marR="0" algn="ctr">
                        <a:spcBef>
                          <a:spcPts val="0"/>
                        </a:spcBef>
                        <a:spcAft>
                          <a:spcPts val="0"/>
                        </a:spcAft>
                      </a:pPr>
                      <a:r>
                        <a:rPr lang="en-US" altLang="zh-TW" sz="2000" b="1" baseline="0" dirty="0">
                          <a:solidFill>
                            <a:srgbClr val="C00000"/>
                          </a:solidFill>
                          <a:effectLst/>
                          <a:uFill>
                            <a:solidFill>
                              <a:srgbClr val="000000"/>
                            </a:solidFill>
                          </a:uFill>
                          <a:latin typeface="標楷體" panose="03000509000000000000" pitchFamily="65" charset="-120"/>
                          <a:ea typeface="標楷體" panose="03000509000000000000" pitchFamily="65" charset="-120"/>
                        </a:rPr>
                        <a:t>4725</a:t>
                      </a:r>
                      <a:endParaRPr lang="en-US" sz="1600" b="1" baseline="0" dirty="0">
                        <a:solidFill>
                          <a:srgbClr val="C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tc>
                <a:tc>
                  <a:txBody>
                    <a:bodyPr/>
                    <a:lstStyle/>
                    <a:p>
                      <a:pPr marL="0" marR="0" algn="ctr">
                        <a:spcBef>
                          <a:spcPts val="0"/>
                        </a:spcBef>
                        <a:spcAft>
                          <a:spcPts val="0"/>
                        </a:spcAft>
                      </a:pPr>
                      <a:r>
                        <a:rPr lang="en-US" sz="2000" b="1" baseline="0" dirty="0">
                          <a:solidFill>
                            <a:srgbClr val="C00000"/>
                          </a:solidFill>
                          <a:effectLst/>
                          <a:uFill>
                            <a:solidFill>
                              <a:srgbClr val="000000"/>
                            </a:solidFill>
                          </a:uFill>
                          <a:latin typeface="標楷體" panose="03000509000000000000" pitchFamily="65" charset="-120"/>
                          <a:ea typeface="標楷體" panose="03000509000000000000" pitchFamily="65" charset="-120"/>
                        </a:rPr>
                        <a:t>1</a:t>
                      </a:r>
                      <a:r>
                        <a:rPr lang="en-US" altLang="zh-TW" sz="2000" b="1" baseline="0" dirty="0">
                          <a:solidFill>
                            <a:srgbClr val="C00000"/>
                          </a:solidFill>
                          <a:effectLst/>
                          <a:uFill>
                            <a:solidFill>
                              <a:srgbClr val="000000"/>
                            </a:solidFill>
                          </a:uFill>
                          <a:latin typeface="標楷體" panose="03000509000000000000" pitchFamily="65" charset="-120"/>
                          <a:ea typeface="標楷體" panose="03000509000000000000" pitchFamily="65" charset="-120"/>
                        </a:rPr>
                        <a:t>521</a:t>
                      </a:r>
                      <a:endParaRPr lang="en-US" sz="1600" b="1" baseline="0" dirty="0">
                        <a:solidFill>
                          <a:srgbClr val="C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tc>
                <a:extLst>
                  <a:ext uri="{0D108BD9-81ED-4DB2-BD59-A6C34878D82A}">
                    <a16:rowId xmlns:a16="http://schemas.microsoft.com/office/drawing/2014/main" val="2556981746"/>
                  </a:ext>
                </a:extLst>
              </a:tr>
              <a:tr h="319474">
                <a:tc>
                  <a:txBody>
                    <a:bodyPr/>
                    <a:lstStyle/>
                    <a:p>
                      <a:pPr marL="0" marR="0" algn="ctr">
                        <a:spcBef>
                          <a:spcPts val="0"/>
                        </a:spcBef>
                        <a:spcAft>
                          <a:spcPts val="0"/>
                        </a:spcAft>
                      </a:pPr>
                      <a:r>
                        <a:rPr lang="zh-TW" altLang="en-US" sz="2000" b="1" baseline="0" dirty="0">
                          <a:solidFill>
                            <a:srgbClr val="C00000"/>
                          </a:solidFill>
                          <a:effectLst/>
                          <a:uFill>
                            <a:solidFill>
                              <a:srgbClr val="000000"/>
                            </a:solidFill>
                          </a:uFill>
                          <a:latin typeface="標楷體" panose="03000509000000000000" pitchFamily="65" charset="-120"/>
                          <a:ea typeface="標楷體" panose="03000509000000000000" pitchFamily="65" charset="-120"/>
                        </a:rPr>
                        <a:t>專任教師人數</a:t>
                      </a:r>
                      <a:endParaRPr lang="en-US" sz="2000" b="1" baseline="0" dirty="0">
                        <a:solidFill>
                          <a:srgbClr val="C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nchor="ctr">
                    <a:solidFill>
                      <a:schemeClr val="accent6"/>
                    </a:solidFill>
                  </a:tcPr>
                </a:tc>
                <a:tc gridSpan="3">
                  <a:txBody>
                    <a:bodyPr/>
                    <a:lstStyle/>
                    <a:p>
                      <a:pPr marL="0" marR="0" algn="ctr">
                        <a:spcBef>
                          <a:spcPts val="0"/>
                        </a:spcBef>
                        <a:spcAft>
                          <a:spcPts val="0"/>
                        </a:spcAft>
                      </a:pPr>
                      <a:r>
                        <a:rPr lang="en-US" altLang="zh-TW" sz="2000" b="1" baseline="0" dirty="0">
                          <a:solidFill>
                            <a:srgbClr val="C00000"/>
                          </a:solidFill>
                          <a:effectLst/>
                          <a:uFill>
                            <a:solidFill>
                              <a:srgbClr val="000000"/>
                            </a:solidFill>
                          </a:uFill>
                          <a:latin typeface="標楷體" panose="03000509000000000000" pitchFamily="65" charset="-120"/>
                          <a:ea typeface="標楷體" panose="03000509000000000000" pitchFamily="65" charset="-120"/>
                        </a:rPr>
                        <a:t>838</a:t>
                      </a:r>
                      <a:endParaRPr lang="en-US" sz="2000" b="1" baseline="0" dirty="0">
                        <a:solidFill>
                          <a:srgbClr val="C000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solidFill>
                      <a:schemeClr val="accent6"/>
                    </a:solidFill>
                  </a:tcPr>
                </a:tc>
                <a:tc hMerge="1">
                  <a:txBody>
                    <a:bodyPr/>
                    <a:lstStyle/>
                    <a:p>
                      <a:pPr marL="0" marR="0" algn="ctr">
                        <a:spcBef>
                          <a:spcPts val="0"/>
                        </a:spcBef>
                        <a:spcAft>
                          <a:spcPts val="0"/>
                        </a:spcAft>
                      </a:pPr>
                      <a:endParaRPr lang="en-US" sz="1600" b="0" baseline="0" dirty="0">
                        <a:solidFill>
                          <a:srgbClr val="FFFF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EEE"/>
                    </a:solidFill>
                  </a:tcPr>
                </a:tc>
                <a:tc hMerge="1">
                  <a:txBody>
                    <a:bodyPr/>
                    <a:lstStyle/>
                    <a:p>
                      <a:pPr marL="0" marR="0" algn="ctr">
                        <a:spcBef>
                          <a:spcPts val="0"/>
                        </a:spcBef>
                        <a:spcAft>
                          <a:spcPts val="0"/>
                        </a:spcAft>
                      </a:pPr>
                      <a:endParaRPr lang="en-US" sz="1600" b="0" baseline="0" dirty="0">
                        <a:solidFill>
                          <a:srgbClr val="FFFF00"/>
                        </a:solidFill>
                        <a:effectLst/>
                        <a:uFill>
                          <a:solidFill>
                            <a:srgbClr val="000000"/>
                          </a:solidFill>
                        </a:uFill>
                        <a:latin typeface="標楷體" panose="03000509000000000000" pitchFamily="65" charset="-120"/>
                        <a:ea typeface="標楷體" panose="03000509000000000000" pitchFamily="65" charset="-120"/>
                      </a:endParaRPr>
                    </a:p>
                  </a:txBody>
                  <a:tcPr marL="46892" marR="46892" marT="46892" marB="4689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EEE"/>
                    </a:solidFill>
                  </a:tcPr>
                </a:tc>
                <a:extLst>
                  <a:ext uri="{0D108BD9-81ED-4DB2-BD59-A6C34878D82A}">
                    <a16:rowId xmlns:a16="http://schemas.microsoft.com/office/drawing/2014/main" val="3393829282"/>
                  </a:ext>
                </a:extLst>
              </a:tr>
            </a:tbl>
          </a:graphicData>
        </a:graphic>
      </p:graphicFrame>
      <p:sp>
        <p:nvSpPr>
          <p:cNvPr id="2" name="投影片編號版面配置區 1"/>
          <p:cNvSpPr>
            <a:spLocks noGrp="1"/>
          </p:cNvSpPr>
          <p:nvPr>
            <p:ph type="sldNum" sz="quarter" idx="12"/>
          </p:nvPr>
        </p:nvSpPr>
        <p:spPr/>
        <p:txBody>
          <a:bodyPr/>
          <a:lstStyle/>
          <a:p>
            <a:fld id="{6DCB1BCD-8470-43B2-9B94-CDB6A174FAB5}" type="slidenum">
              <a:rPr lang="zh-TW" altLang="en-US" smtClean="0"/>
              <a:t>3</a:t>
            </a:fld>
            <a:endParaRPr lang="zh-TW" altLang="en-US"/>
          </a:p>
        </p:txBody>
      </p:sp>
    </p:spTree>
    <p:extLst>
      <p:ext uri="{BB962C8B-B14F-4D97-AF65-F5344CB8AC3E}">
        <p14:creationId xmlns:p14="http://schemas.microsoft.com/office/powerpoint/2010/main" val="59323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竹市成德路至清華大學校本部之間將開闢全新公車路線，圖為清大南大校區。">
            <a:extLst>
              <a:ext uri="{FF2B5EF4-FFF2-40B4-BE49-F238E27FC236}">
                <a16:creationId xmlns:a16="http://schemas.microsoft.com/office/drawing/2014/main" id="{8FA62F7F-29F6-455F-9A7D-215F19644107}"/>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04296" y="910338"/>
            <a:ext cx="2494575" cy="186930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057400" y="329231"/>
            <a:ext cx="8229600" cy="1013622"/>
          </a:xfrm>
        </p:spPr>
        <p:txBody>
          <a:bodyPr>
            <a:normAutofit/>
          </a:bodyPr>
          <a:lstStyle/>
          <a:p>
            <a:pPr algn="ctr"/>
            <a:r>
              <a:rPr lang="zh-TW" altLang="en-US" b="1" dirty="0">
                <a:solidFill>
                  <a:srgbClr val="660066"/>
                </a:solidFill>
                <a:latin typeface="標楷體" panose="03000509000000000000" pitchFamily="65" charset="-120"/>
                <a:ea typeface="標楷體" panose="03000509000000000000" pitchFamily="65" charset="-120"/>
                <a:cs typeface="Arial Unicode MS" pitchFamily="34" charset="-120"/>
              </a:rPr>
              <a:t>清華大學學術單位</a:t>
            </a:r>
            <a:endParaRPr lang="en-US" dirty="0">
              <a:latin typeface="標楷體" panose="03000509000000000000" pitchFamily="65" charset="-120"/>
              <a:ea typeface="標楷體" panose="03000509000000000000" pitchFamily="65" charset="-120"/>
            </a:endParaRPr>
          </a:p>
        </p:txBody>
      </p:sp>
      <p:pic>
        <p:nvPicPr>
          <p:cNvPr id="8" name="圖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96" y="4868194"/>
            <a:ext cx="2603500" cy="1914792"/>
          </a:xfrm>
          <a:prstGeom prst="rect">
            <a:avLst/>
          </a:prstGeom>
          <a:effectLst>
            <a:softEdge rad="63500"/>
          </a:effectLst>
        </p:spPr>
      </p:pic>
      <p:pic>
        <p:nvPicPr>
          <p:cNvPr id="9" name="圖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67219" y="4620984"/>
            <a:ext cx="2343576" cy="1806917"/>
          </a:xfrm>
          <a:prstGeom prst="rect">
            <a:avLst/>
          </a:prstGeom>
          <a:effectLst>
            <a:softEdge rad="63500"/>
          </a:effectLst>
        </p:spPr>
      </p:pic>
      <p:pic>
        <p:nvPicPr>
          <p:cNvPr id="7" name="圖片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88500" y="1233712"/>
            <a:ext cx="2603500" cy="1734225"/>
          </a:xfrm>
          <a:prstGeom prst="rect">
            <a:avLst/>
          </a:prstGeom>
          <a:effectLst>
            <a:softEdge rad="63500"/>
          </a:effectLst>
        </p:spPr>
      </p:pic>
      <p:sp>
        <p:nvSpPr>
          <p:cNvPr id="10" name="object 3">
            <a:extLst>
              <a:ext uri="{FF2B5EF4-FFF2-40B4-BE49-F238E27FC236}">
                <a16:creationId xmlns:a16="http://schemas.microsoft.com/office/drawing/2014/main" id="{A10D8A62-2E77-4B08-BF2F-395FBC5012FE}"/>
              </a:ext>
            </a:extLst>
          </p:cNvPr>
          <p:cNvSpPr txBox="1"/>
          <p:nvPr/>
        </p:nvSpPr>
        <p:spPr>
          <a:xfrm>
            <a:off x="2826542" y="6074353"/>
            <a:ext cx="6773174" cy="227626"/>
          </a:xfrm>
          <a:prstGeom prst="rect">
            <a:avLst/>
          </a:prstGeom>
        </p:spPr>
        <p:txBody>
          <a:bodyPr vert="horz" wrap="square" lIns="0" tIns="12065" rIns="0" bIns="0" rtlCol="0">
            <a:spAutoFit/>
          </a:bodyPr>
          <a:lstStyle/>
          <a:p>
            <a:pPr marL="12700">
              <a:lnSpc>
                <a:spcPct val="100000"/>
              </a:lnSpc>
              <a:spcBef>
                <a:spcPts val="95"/>
              </a:spcBef>
            </a:pPr>
            <a:r>
              <a:rPr lang="zh-TW" altLang="en-US" sz="1400" b="1" spc="-5" dirty="0">
                <a:solidFill>
                  <a:srgbClr val="002060"/>
                </a:solidFill>
                <a:latin typeface="微軟正黑體" panose="020B0604030504040204" pitchFamily="34" charset="-120"/>
                <a:ea typeface="微軟正黑體" panose="020B0604030504040204" pitchFamily="34" charset="-120"/>
                <a:cs typeface="Calibri"/>
              </a:rPr>
              <a:t>原國立新竹教育大學於</a:t>
            </a:r>
            <a:r>
              <a:rPr lang="en-US" altLang="zh-TW" sz="1400" b="1" spc="-5" dirty="0">
                <a:solidFill>
                  <a:srgbClr val="002060"/>
                </a:solidFill>
                <a:latin typeface="微軟正黑體" panose="020B0604030504040204" pitchFamily="34" charset="-120"/>
                <a:ea typeface="微軟正黑體" panose="020B0604030504040204" pitchFamily="34" charset="-120"/>
                <a:cs typeface="Calibri"/>
              </a:rPr>
              <a:t>2016</a:t>
            </a:r>
            <a:r>
              <a:rPr lang="zh-TW" altLang="en-US" sz="1400" b="1" spc="-5" dirty="0">
                <a:solidFill>
                  <a:srgbClr val="002060"/>
                </a:solidFill>
                <a:latin typeface="微軟正黑體" panose="020B0604030504040204" pitchFamily="34" charset="-120"/>
                <a:ea typeface="微軟正黑體" panose="020B0604030504040204" pitchFamily="34" charset="-120"/>
                <a:cs typeface="Calibri"/>
              </a:rPr>
              <a:t>年與國立清華大學合併，並成立清華教育學院和藝術學院。</a:t>
            </a:r>
          </a:p>
        </p:txBody>
      </p:sp>
      <p:sp>
        <p:nvSpPr>
          <p:cNvPr id="11" name="投影片編號版面配置區 2">
            <a:extLst>
              <a:ext uri="{FF2B5EF4-FFF2-40B4-BE49-F238E27FC236}">
                <a16:creationId xmlns:a16="http://schemas.microsoft.com/office/drawing/2014/main" id="{E12D85A5-AD19-4236-B9F3-5C9463E449CC}"/>
              </a:ext>
            </a:extLst>
          </p:cNvPr>
          <p:cNvSpPr txBox="1">
            <a:spLocks/>
          </p:cNvSpPr>
          <p:nvPr/>
        </p:nvSpPr>
        <p:spPr>
          <a:xfrm>
            <a:off x="11286187" y="6356350"/>
            <a:ext cx="299720" cy="184666"/>
          </a:xfrm>
          <a:prstGeom prst="rect">
            <a:avLst/>
          </a:prstGeom>
        </p:spPr>
        <p:txBody>
          <a:bodyPr wrap="square" lIns="0" tIns="0" rIns="0" bIns="0">
            <a:spAutoFit/>
          </a:bodyPr>
          <a:lstStyle>
            <a:defPPr>
              <a:defRPr lang="zh-TW"/>
            </a:defPPr>
            <a:lvl1pPr marL="0" algn="l" defTabSz="914400" rtl="0" eaLnBrk="1" latinLnBrk="0" hangingPunct="1">
              <a:defRPr sz="1200" b="0" i="0" kern="1200">
                <a:solidFill>
                  <a:srgbClr val="8A8A8A"/>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a:latin typeface="標楷體" panose="03000509000000000000" pitchFamily="65" charset="-120"/>
                <a:ea typeface="標楷體" panose="03000509000000000000" pitchFamily="65" charset="-120"/>
              </a:rPr>
              <a:t>4</a:t>
            </a:r>
            <a:endParaRPr lang="zh-TW" altLang="en-US" dirty="0">
              <a:latin typeface="標楷體" panose="03000509000000000000" pitchFamily="65" charset="-120"/>
              <a:ea typeface="標楷體" panose="03000509000000000000" pitchFamily="65" charset="-120"/>
            </a:endParaRPr>
          </a:p>
        </p:txBody>
      </p:sp>
      <p:pic>
        <p:nvPicPr>
          <p:cNvPr id="34" name="圖片 33">
            <a:extLst>
              <a:ext uri="{FF2B5EF4-FFF2-40B4-BE49-F238E27FC236}">
                <a16:creationId xmlns:a16="http://schemas.microsoft.com/office/drawing/2014/main" id="{E40695E0-C87E-4E35-BF47-1555F3BA4F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05000" y="1342853"/>
            <a:ext cx="8600795" cy="4606840"/>
          </a:xfrm>
          <a:prstGeom prst="rect">
            <a:avLst/>
          </a:prstGeom>
        </p:spPr>
      </p:pic>
    </p:spTree>
    <p:extLst>
      <p:ext uri="{BB962C8B-B14F-4D97-AF65-F5344CB8AC3E}">
        <p14:creationId xmlns:p14="http://schemas.microsoft.com/office/powerpoint/2010/main" val="1678717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4863083" y="343277"/>
            <a:ext cx="2463800" cy="751488"/>
          </a:xfrm>
          <a:prstGeom prst="rect">
            <a:avLst/>
          </a:prstGeom>
        </p:spPr>
        <p:txBody>
          <a:bodyPr vert="horz" wrap="square" lIns="0" tIns="12700" rIns="0" bIns="0" rtlCol="0">
            <a:spAutoFit/>
          </a:bodyPr>
          <a:lstStyle/>
          <a:p>
            <a:pPr marL="12700">
              <a:spcBef>
                <a:spcPts val="100"/>
              </a:spcBef>
            </a:pPr>
            <a:r>
              <a:rPr sz="4800" b="1" dirty="0">
                <a:latin typeface="標楷體" panose="03000509000000000000" pitchFamily="65" charset="-120"/>
                <a:ea typeface="標楷體" panose="03000509000000000000" pitchFamily="65" charset="-120"/>
                <a:cs typeface="華康乾隆行楷W7"/>
              </a:rPr>
              <a:t>組織章程</a:t>
            </a:r>
          </a:p>
        </p:txBody>
      </p:sp>
      <p:sp>
        <p:nvSpPr>
          <p:cNvPr id="7" name="object 16"/>
          <p:cNvSpPr txBox="1"/>
          <p:nvPr/>
        </p:nvSpPr>
        <p:spPr>
          <a:xfrm>
            <a:off x="4984560" y="6545580"/>
            <a:ext cx="2323465" cy="197490"/>
          </a:xfrm>
          <a:prstGeom prst="rect">
            <a:avLst/>
          </a:prstGeom>
        </p:spPr>
        <p:txBody>
          <a:bodyPr vert="horz" wrap="square" lIns="0" tIns="12700" rIns="0" bIns="0" rtlCol="0">
            <a:spAutoFit/>
          </a:bodyPr>
          <a:lstStyle/>
          <a:p>
            <a:pPr marL="12700">
              <a:spcBef>
                <a:spcPts val="100"/>
              </a:spcBef>
            </a:pPr>
            <a:r>
              <a:rPr sz="1200" dirty="0">
                <a:solidFill>
                  <a:srgbClr val="8A8A8A"/>
                </a:solidFill>
                <a:latin typeface="Calibri"/>
                <a:cs typeface="Calibri"/>
              </a:rPr>
              <a:t>© </a:t>
            </a:r>
            <a:r>
              <a:rPr sz="1200" spc="-15" dirty="0">
                <a:solidFill>
                  <a:srgbClr val="8A8A8A"/>
                </a:solidFill>
                <a:latin typeface="Calibri"/>
                <a:cs typeface="Calibri"/>
              </a:rPr>
              <a:t>NATIONAL </a:t>
            </a:r>
            <a:r>
              <a:rPr sz="1200" spc="-5" dirty="0">
                <a:solidFill>
                  <a:srgbClr val="8A8A8A"/>
                </a:solidFill>
                <a:latin typeface="Calibri"/>
                <a:cs typeface="Calibri"/>
              </a:rPr>
              <a:t>TSING </a:t>
            </a:r>
            <a:r>
              <a:rPr sz="1200" spc="-15" dirty="0">
                <a:solidFill>
                  <a:srgbClr val="8A8A8A"/>
                </a:solidFill>
                <a:latin typeface="Calibri"/>
                <a:cs typeface="Calibri"/>
              </a:rPr>
              <a:t>HUA</a:t>
            </a:r>
            <a:r>
              <a:rPr sz="1200" dirty="0">
                <a:solidFill>
                  <a:srgbClr val="8A8A8A"/>
                </a:solidFill>
                <a:latin typeface="Calibri"/>
                <a:cs typeface="Calibri"/>
              </a:rPr>
              <a:t> </a:t>
            </a:r>
            <a:r>
              <a:rPr sz="1200" spc="-5" dirty="0">
                <a:solidFill>
                  <a:srgbClr val="8A8A8A"/>
                </a:solidFill>
                <a:latin typeface="Calibri"/>
                <a:cs typeface="Calibri"/>
              </a:rPr>
              <a:t>UNIVERSITY</a:t>
            </a:r>
            <a:endParaRPr sz="1200" dirty="0">
              <a:latin typeface="Calibri"/>
              <a:cs typeface="Calibri"/>
            </a:endParaRPr>
          </a:p>
        </p:txBody>
      </p:sp>
      <p:pic>
        <p:nvPicPr>
          <p:cNvPr id="8" name="圖片 7">
            <a:extLst>
              <a:ext uri="{FF2B5EF4-FFF2-40B4-BE49-F238E27FC236}">
                <a16:creationId xmlns:a16="http://schemas.microsoft.com/office/drawing/2014/main" id="{FC303469-8A45-46BB-BF7C-0348FF1405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891" y="1371600"/>
            <a:ext cx="10534218" cy="4925647"/>
          </a:xfrm>
          <a:prstGeom prst="rect">
            <a:avLst/>
          </a:prstGeom>
        </p:spPr>
      </p:pic>
      <p:sp>
        <p:nvSpPr>
          <p:cNvPr id="6" name="投影片編號版面配置區 2">
            <a:extLst>
              <a:ext uri="{FF2B5EF4-FFF2-40B4-BE49-F238E27FC236}">
                <a16:creationId xmlns:a16="http://schemas.microsoft.com/office/drawing/2014/main" id="{FF26D25E-F639-4584-8A53-74719ACC03BE}"/>
              </a:ext>
            </a:extLst>
          </p:cNvPr>
          <p:cNvSpPr txBox="1">
            <a:spLocks/>
          </p:cNvSpPr>
          <p:nvPr/>
        </p:nvSpPr>
        <p:spPr>
          <a:xfrm>
            <a:off x="11286187" y="6356350"/>
            <a:ext cx="299720" cy="184666"/>
          </a:xfrm>
          <a:prstGeom prst="rect">
            <a:avLst/>
          </a:prstGeom>
        </p:spPr>
        <p:txBody>
          <a:bodyPr wrap="square" lIns="0" tIns="0" rIns="0" bIns="0">
            <a:spAutoFit/>
          </a:bodyPr>
          <a:lstStyle>
            <a:defPPr>
              <a:defRPr lang="zh-TW"/>
            </a:defPPr>
            <a:lvl1pPr marL="0" algn="l" defTabSz="914400" rtl="0" eaLnBrk="1" latinLnBrk="0" hangingPunct="1">
              <a:defRPr sz="1200" b="0" i="0" kern="1200">
                <a:solidFill>
                  <a:srgbClr val="8A8A8A"/>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a:latin typeface="標楷體" panose="03000509000000000000" pitchFamily="65" charset="-120"/>
                <a:ea typeface="標楷體" panose="03000509000000000000" pitchFamily="65" charset="-120"/>
              </a:rPr>
              <a:t>5</a:t>
            </a:r>
            <a:endParaRPr lang="zh-TW" altLang="en-US" dirty="0">
              <a:latin typeface="標楷體" panose="03000509000000000000" pitchFamily="65" charset="-120"/>
              <a:ea typeface="標楷體" panose="03000509000000000000" pitchFamily="65" charset="-12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D1F310C1-5C5B-4E70-8EAF-B696A1B48EF0}"/>
              </a:ext>
            </a:extLst>
          </p:cNvPr>
          <p:cNvSpPr txBox="1"/>
          <p:nvPr/>
        </p:nvSpPr>
        <p:spPr>
          <a:xfrm>
            <a:off x="383641" y="1963562"/>
            <a:ext cx="3308540" cy="1015663"/>
          </a:xfrm>
          <a:prstGeom prst="rect">
            <a:avLst/>
          </a:prstGeom>
          <a:noFill/>
        </p:spPr>
        <p:txBody>
          <a:bodyPr wrap="square" rtlCol="0">
            <a:spAutoFit/>
          </a:bodyPr>
          <a:lstStyle/>
          <a:p>
            <a:pPr marL="342900" indent="-342900">
              <a:buFont typeface="Arial" panose="020B0604020202020204" pitchFamily="34" charset="0"/>
              <a:buChar char="•"/>
            </a:pPr>
            <a:r>
              <a:rPr kumimoji="1" lang="zh-TW" altLang="en-US" sz="2000" dirty="0">
                <a:latin typeface="標楷體" panose="03000509000000000000" pitchFamily="65" charset="-120"/>
                <a:ea typeface="標楷體" panose="03000509000000000000" pitchFamily="65" charset="-120"/>
                <a:cs typeface="Times New Roman" charset="0"/>
              </a:rPr>
              <a:t>清華</a:t>
            </a:r>
            <a:r>
              <a:rPr kumimoji="1" lang="en-US" altLang="zh-TW" sz="2000" dirty="0">
                <a:latin typeface="標楷體" panose="03000509000000000000" pitchFamily="65" charset="-120"/>
                <a:ea typeface="標楷體" panose="03000509000000000000" pitchFamily="65" charset="-120"/>
                <a:cs typeface="Times New Roman" charset="0"/>
              </a:rPr>
              <a:t>5</a:t>
            </a:r>
            <a:r>
              <a:rPr kumimoji="1" lang="zh-TW" altLang="en-US" sz="2000" dirty="0">
                <a:latin typeface="標楷體" panose="03000509000000000000" pitchFamily="65" charset="-120"/>
                <a:ea typeface="標楷體" panose="03000509000000000000" pitchFamily="65" charset="-120"/>
                <a:cs typeface="Times New Roman" charset="0"/>
              </a:rPr>
              <a:t>大主軸領域的產學研發能量</a:t>
            </a:r>
            <a:endParaRPr kumimoji="1" lang="en-US" altLang="zh-TW" sz="2000" dirty="0">
              <a:latin typeface="標楷體" panose="03000509000000000000" pitchFamily="65" charset="-120"/>
              <a:ea typeface="標楷體" panose="03000509000000000000" pitchFamily="65" charset="-120"/>
              <a:cs typeface="Times New Roman" charset="0"/>
            </a:endParaRPr>
          </a:p>
          <a:p>
            <a:pPr marL="342900" indent="-342900">
              <a:buFont typeface="Arial" panose="020B0604020202020204" pitchFamily="34" charset="0"/>
              <a:buChar char="•"/>
            </a:pPr>
            <a:r>
              <a:rPr kumimoji="1" lang="zh-TW" altLang="en-US" sz="2000" dirty="0">
                <a:latin typeface="標楷體" panose="03000509000000000000" pitchFamily="65" charset="-120"/>
                <a:ea typeface="標楷體" panose="03000509000000000000" pitchFamily="65" charset="-120"/>
                <a:cs typeface="Times New Roman" charset="0"/>
              </a:rPr>
              <a:t>工程轉譯實作計畫</a:t>
            </a:r>
          </a:p>
        </p:txBody>
      </p:sp>
      <p:sp>
        <p:nvSpPr>
          <p:cNvPr id="6" name="文字方塊 5">
            <a:extLst>
              <a:ext uri="{FF2B5EF4-FFF2-40B4-BE49-F238E27FC236}">
                <a16:creationId xmlns:a16="http://schemas.microsoft.com/office/drawing/2014/main" id="{E47A2112-5F77-46BC-9646-7790EDF5BB99}"/>
              </a:ext>
            </a:extLst>
          </p:cNvPr>
          <p:cNvSpPr txBox="1"/>
          <p:nvPr/>
        </p:nvSpPr>
        <p:spPr>
          <a:xfrm>
            <a:off x="4751771" y="2117451"/>
            <a:ext cx="2836603" cy="707886"/>
          </a:xfrm>
          <a:prstGeom prst="rect">
            <a:avLst/>
          </a:prstGeom>
          <a:noFill/>
        </p:spPr>
        <p:txBody>
          <a:bodyPr wrap="square" rtlCol="0">
            <a:spAutoFit/>
          </a:bodyPr>
          <a:lstStyle/>
          <a:p>
            <a:pPr algn="ctr"/>
            <a:r>
              <a:rPr kumimoji="1" lang="en-US" altLang="zh-TW" sz="2000" dirty="0">
                <a:latin typeface="標楷體" panose="03000509000000000000" pitchFamily="65" charset="-120"/>
                <a:ea typeface="標楷體" panose="03000509000000000000" pitchFamily="65" charset="-120"/>
                <a:cs typeface="Times New Roman" charset="0"/>
              </a:rPr>
              <a:t>6</a:t>
            </a:r>
            <a:r>
              <a:rPr kumimoji="1" lang="zh-TW" altLang="en-US" sz="2000" dirty="0">
                <a:latin typeface="標楷體" panose="03000509000000000000" pitchFamily="65" charset="-120"/>
                <a:ea typeface="標楷體" panose="03000509000000000000" pitchFamily="65" charset="-120"/>
                <a:cs typeface="Times New Roman" charset="0"/>
              </a:rPr>
              <a:t>位具業界豐富經驗之產業聯絡專家</a:t>
            </a:r>
          </a:p>
        </p:txBody>
      </p:sp>
      <p:sp>
        <p:nvSpPr>
          <p:cNvPr id="7" name="文字方塊 6">
            <a:extLst>
              <a:ext uri="{FF2B5EF4-FFF2-40B4-BE49-F238E27FC236}">
                <a16:creationId xmlns:a16="http://schemas.microsoft.com/office/drawing/2014/main" id="{422D13CC-BF75-4D52-8899-1B20ECC84EFE}"/>
              </a:ext>
            </a:extLst>
          </p:cNvPr>
          <p:cNvSpPr txBox="1"/>
          <p:nvPr/>
        </p:nvSpPr>
        <p:spPr>
          <a:xfrm>
            <a:off x="9146501" y="2165584"/>
            <a:ext cx="2423539" cy="400110"/>
          </a:xfrm>
          <a:prstGeom prst="rect">
            <a:avLst/>
          </a:prstGeom>
          <a:noFill/>
        </p:spPr>
        <p:txBody>
          <a:bodyPr wrap="square" rtlCol="0">
            <a:spAutoFit/>
          </a:bodyPr>
          <a:lstStyle/>
          <a:p>
            <a:pPr algn="ctr"/>
            <a:r>
              <a:rPr kumimoji="1" lang="en-US" altLang="zh-TW" sz="2000" dirty="0">
                <a:latin typeface="標楷體" panose="03000509000000000000" pitchFamily="65" charset="-120"/>
                <a:ea typeface="標楷體" panose="03000509000000000000" pitchFamily="65" charset="-120"/>
                <a:cs typeface="Times New Roman" charset="0"/>
              </a:rPr>
              <a:t>19</a:t>
            </a:r>
            <a:r>
              <a:rPr kumimoji="1" lang="zh-TW" altLang="en-US" sz="2000" dirty="0">
                <a:latin typeface="標楷體" panose="03000509000000000000" pitchFamily="65" charset="-120"/>
                <a:ea typeface="標楷體" panose="03000509000000000000" pitchFamily="65" charset="-120"/>
                <a:cs typeface="Times New Roman" charset="0"/>
              </a:rPr>
              <a:t>家企業加入會員</a:t>
            </a:r>
          </a:p>
        </p:txBody>
      </p:sp>
      <p:pic>
        <p:nvPicPr>
          <p:cNvPr id="8" name="圖片 7">
            <a:extLst>
              <a:ext uri="{FF2B5EF4-FFF2-40B4-BE49-F238E27FC236}">
                <a16:creationId xmlns:a16="http://schemas.microsoft.com/office/drawing/2014/main" id="{CDC81EF3-1219-4D6E-970D-FF70A39EE6BE}"/>
              </a:ext>
            </a:extLst>
          </p:cNvPr>
          <p:cNvPicPr>
            <a:picLocks noChangeAspect="1"/>
          </p:cNvPicPr>
          <p:nvPr/>
        </p:nvPicPr>
        <p:blipFill rotWithShape="1">
          <a:blip r:embed="rId2">
            <a:extLst>
              <a:ext uri="{28A0092B-C50C-407E-A947-70E740481C1C}">
                <a14:useLocalDpi xmlns:a14="http://schemas.microsoft.com/office/drawing/2010/main" val="0"/>
              </a:ext>
            </a:extLst>
          </a:blip>
          <a:srcRect l="6478" b="22549"/>
          <a:stretch/>
        </p:blipFill>
        <p:spPr>
          <a:xfrm>
            <a:off x="444626" y="2876606"/>
            <a:ext cx="11302747" cy="2146998"/>
          </a:xfrm>
          <a:prstGeom prst="rect">
            <a:avLst/>
          </a:prstGeom>
        </p:spPr>
      </p:pic>
      <p:sp>
        <p:nvSpPr>
          <p:cNvPr id="9" name="文字方塊 8">
            <a:extLst>
              <a:ext uri="{FF2B5EF4-FFF2-40B4-BE49-F238E27FC236}">
                <a16:creationId xmlns:a16="http://schemas.microsoft.com/office/drawing/2014/main" id="{7C2CFBAA-2A05-4180-9EA8-DC1E084D6558}"/>
              </a:ext>
            </a:extLst>
          </p:cNvPr>
          <p:cNvSpPr txBox="1"/>
          <p:nvPr/>
        </p:nvSpPr>
        <p:spPr>
          <a:xfrm>
            <a:off x="914400" y="4986930"/>
            <a:ext cx="1475611" cy="400110"/>
          </a:xfrm>
          <a:prstGeom prst="rect">
            <a:avLst/>
          </a:prstGeom>
          <a:noFill/>
        </p:spPr>
        <p:txBody>
          <a:bodyPr wrap="square" rtlCol="0">
            <a:spAutoFit/>
          </a:bodyPr>
          <a:lstStyle/>
          <a:p>
            <a:pPr algn="ctr"/>
            <a:r>
              <a:rPr kumimoji="1" lang="zh-TW" altLang="en-US" sz="2000" dirty="0">
                <a:latin typeface="標楷體" panose="03000509000000000000" pitchFamily="65" charset="-120"/>
                <a:ea typeface="標楷體" panose="03000509000000000000" pitchFamily="65" charset="-120"/>
                <a:cs typeface="Times New Roman" charset="0"/>
              </a:rPr>
              <a:t>研發團隊</a:t>
            </a:r>
          </a:p>
        </p:txBody>
      </p:sp>
      <p:sp>
        <p:nvSpPr>
          <p:cNvPr id="10" name="文字方塊 9">
            <a:extLst>
              <a:ext uri="{FF2B5EF4-FFF2-40B4-BE49-F238E27FC236}">
                <a16:creationId xmlns:a16="http://schemas.microsoft.com/office/drawing/2014/main" id="{4E2915F1-D9B8-4610-B614-25FB56A03619}"/>
              </a:ext>
            </a:extLst>
          </p:cNvPr>
          <p:cNvSpPr txBox="1"/>
          <p:nvPr/>
        </p:nvSpPr>
        <p:spPr>
          <a:xfrm>
            <a:off x="5035647" y="4971737"/>
            <a:ext cx="2039962" cy="400110"/>
          </a:xfrm>
          <a:prstGeom prst="rect">
            <a:avLst/>
          </a:prstGeom>
          <a:noFill/>
        </p:spPr>
        <p:txBody>
          <a:bodyPr wrap="square" rtlCol="0">
            <a:spAutoFit/>
          </a:bodyPr>
          <a:lstStyle/>
          <a:p>
            <a:pPr algn="ctr"/>
            <a:r>
              <a:rPr kumimoji="1" lang="zh-TW" altLang="en-US" sz="2000" dirty="0">
                <a:latin typeface="標楷體" panose="03000509000000000000" pitchFamily="65" charset="-120"/>
                <a:ea typeface="標楷體" panose="03000509000000000000" pitchFamily="65" charset="-120"/>
                <a:cs typeface="Times New Roman" charset="0"/>
              </a:rPr>
              <a:t>產業聯絡中心</a:t>
            </a:r>
          </a:p>
        </p:txBody>
      </p:sp>
      <p:sp>
        <p:nvSpPr>
          <p:cNvPr id="11" name="文字方塊 10">
            <a:extLst>
              <a:ext uri="{FF2B5EF4-FFF2-40B4-BE49-F238E27FC236}">
                <a16:creationId xmlns:a16="http://schemas.microsoft.com/office/drawing/2014/main" id="{66578C50-3216-480B-AA21-A720E18099B3}"/>
              </a:ext>
            </a:extLst>
          </p:cNvPr>
          <p:cNvSpPr txBox="1"/>
          <p:nvPr/>
        </p:nvSpPr>
        <p:spPr>
          <a:xfrm>
            <a:off x="9510266" y="4971737"/>
            <a:ext cx="2039962" cy="400110"/>
          </a:xfrm>
          <a:prstGeom prst="rect">
            <a:avLst/>
          </a:prstGeom>
          <a:noFill/>
        </p:spPr>
        <p:txBody>
          <a:bodyPr wrap="square" rtlCol="0">
            <a:spAutoFit/>
          </a:bodyPr>
          <a:lstStyle/>
          <a:p>
            <a:pPr algn="ctr"/>
            <a:r>
              <a:rPr kumimoji="1" lang="zh-TW" altLang="en-US" sz="2000" dirty="0">
                <a:latin typeface="標楷體" panose="03000509000000000000" pitchFamily="65" charset="-120"/>
                <a:ea typeface="標楷體" panose="03000509000000000000" pitchFamily="65" charset="-120"/>
                <a:cs typeface="Times New Roman" charset="0"/>
              </a:rPr>
              <a:t>國內外企業</a:t>
            </a:r>
          </a:p>
        </p:txBody>
      </p:sp>
      <p:sp>
        <p:nvSpPr>
          <p:cNvPr id="20" name="object 3">
            <a:extLst>
              <a:ext uri="{FF2B5EF4-FFF2-40B4-BE49-F238E27FC236}">
                <a16:creationId xmlns:a16="http://schemas.microsoft.com/office/drawing/2014/main" id="{B25FE914-67B7-454F-B393-DC6BCC06C40A}"/>
              </a:ext>
            </a:extLst>
          </p:cNvPr>
          <p:cNvSpPr txBox="1">
            <a:spLocks noGrp="1"/>
          </p:cNvSpPr>
          <p:nvPr>
            <p:ph type="title"/>
          </p:nvPr>
        </p:nvSpPr>
        <p:spPr>
          <a:xfrm>
            <a:off x="3692181" y="241195"/>
            <a:ext cx="4307140" cy="751488"/>
          </a:xfrm>
          <a:prstGeom prst="rect">
            <a:avLst/>
          </a:prstGeom>
        </p:spPr>
        <p:txBody>
          <a:bodyPr vert="horz" wrap="square" lIns="0" tIns="12700" rIns="0" bIns="0" rtlCol="0">
            <a:spAutoFit/>
          </a:bodyPr>
          <a:lstStyle/>
          <a:p>
            <a:pPr marL="12700" algn="ctr">
              <a:lnSpc>
                <a:spcPct val="100000"/>
              </a:lnSpc>
              <a:spcBef>
                <a:spcPts val="100"/>
              </a:spcBef>
            </a:pPr>
            <a:r>
              <a:rPr lang="en-US" sz="4800" b="1" spc="-5" dirty="0">
                <a:latin typeface="標楷體" panose="03000509000000000000" pitchFamily="65" charset="-120"/>
                <a:ea typeface="標楷體" panose="03000509000000000000" pitchFamily="65" charset="-120"/>
              </a:rPr>
              <a:t> </a:t>
            </a:r>
            <a:r>
              <a:rPr lang="zh-TW" altLang="en-US" sz="4800" b="1" spc="-5" dirty="0">
                <a:latin typeface="標楷體" panose="03000509000000000000" pitchFamily="65" charset="-120"/>
                <a:ea typeface="標楷體" panose="03000509000000000000" pitchFamily="65" charset="-120"/>
              </a:rPr>
              <a:t>聯盟營運模式</a:t>
            </a:r>
            <a:endParaRPr sz="4800" b="1" dirty="0">
              <a:latin typeface="標楷體" panose="03000509000000000000" pitchFamily="65" charset="-120"/>
              <a:ea typeface="標楷體" panose="03000509000000000000" pitchFamily="65" charset="-120"/>
            </a:endParaRPr>
          </a:p>
        </p:txBody>
      </p:sp>
      <p:sp>
        <p:nvSpPr>
          <p:cNvPr id="21" name="object 16">
            <a:extLst>
              <a:ext uri="{FF2B5EF4-FFF2-40B4-BE49-F238E27FC236}">
                <a16:creationId xmlns:a16="http://schemas.microsoft.com/office/drawing/2014/main" id="{15581015-81CA-4B8A-A699-6AD75F894B6B}"/>
              </a:ext>
            </a:extLst>
          </p:cNvPr>
          <p:cNvSpPr txBox="1"/>
          <p:nvPr/>
        </p:nvSpPr>
        <p:spPr>
          <a:xfrm>
            <a:off x="4984560" y="6545580"/>
            <a:ext cx="2323465" cy="197490"/>
          </a:xfrm>
          <a:prstGeom prst="rect">
            <a:avLst/>
          </a:prstGeom>
        </p:spPr>
        <p:txBody>
          <a:bodyPr vert="horz" wrap="square" lIns="0" tIns="12700" rIns="0" bIns="0" rtlCol="0">
            <a:spAutoFit/>
          </a:bodyPr>
          <a:lstStyle/>
          <a:p>
            <a:pPr marL="12700">
              <a:spcBef>
                <a:spcPts val="100"/>
              </a:spcBef>
            </a:pPr>
            <a:r>
              <a:rPr sz="1200" dirty="0">
                <a:solidFill>
                  <a:srgbClr val="8A8A8A"/>
                </a:solidFill>
                <a:latin typeface="Calibri"/>
                <a:cs typeface="Calibri"/>
              </a:rPr>
              <a:t>© </a:t>
            </a:r>
            <a:r>
              <a:rPr sz="1200" spc="-15" dirty="0">
                <a:solidFill>
                  <a:srgbClr val="8A8A8A"/>
                </a:solidFill>
                <a:latin typeface="Calibri"/>
                <a:cs typeface="Calibri"/>
              </a:rPr>
              <a:t>NATIONAL </a:t>
            </a:r>
            <a:r>
              <a:rPr sz="1200" spc="-5" dirty="0">
                <a:solidFill>
                  <a:srgbClr val="8A8A8A"/>
                </a:solidFill>
                <a:latin typeface="Calibri"/>
                <a:cs typeface="Calibri"/>
              </a:rPr>
              <a:t>TSING </a:t>
            </a:r>
            <a:r>
              <a:rPr sz="1200" spc="-15" dirty="0">
                <a:solidFill>
                  <a:srgbClr val="8A8A8A"/>
                </a:solidFill>
                <a:latin typeface="Calibri"/>
                <a:cs typeface="Calibri"/>
              </a:rPr>
              <a:t>HUA</a:t>
            </a:r>
            <a:r>
              <a:rPr sz="1200" dirty="0">
                <a:solidFill>
                  <a:srgbClr val="8A8A8A"/>
                </a:solidFill>
                <a:latin typeface="Calibri"/>
                <a:cs typeface="Calibri"/>
              </a:rPr>
              <a:t> </a:t>
            </a:r>
            <a:r>
              <a:rPr sz="1200" spc="-5" dirty="0">
                <a:solidFill>
                  <a:srgbClr val="8A8A8A"/>
                </a:solidFill>
                <a:latin typeface="Calibri"/>
                <a:cs typeface="Calibri"/>
              </a:rPr>
              <a:t>UNIVERSITY</a:t>
            </a:r>
            <a:endParaRPr sz="1200" dirty="0">
              <a:latin typeface="Calibri"/>
              <a:cs typeface="Calibri"/>
            </a:endParaRPr>
          </a:p>
        </p:txBody>
      </p:sp>
      <p:sp>
        <p:nvSpPr>
          <p:cNvPr id="12" name="投影片編號版面配置區 2">
            <a:extLst>
              <a:ext uri="{FF2B5EF4-FFF2-40B4-BE49-F238E27FC236}">
                <a16:creationId xmlns:a16="http://schemas.microsoft.com/office/drawing/2014/main" id="{E56BDEAA-7B02-4C9C-98C7-93C25036CD0F}"/>
              </a:ext>
            </a:extLst>
          </p:cNvPr>
          <p:cNvSpPr txBox="1">
            <a:spLocks/>
          </p:cNvSpPr>
          <p:nvPr/>
        </p:nvSpPr>
        <p:spPr>
          <a:xfrm>
            <a:off x="11286187" y="6356350"/>
            <a:ext cx="299720" cy="184666"/>
          </a:xfrm>
          <a:prstGeom prst="rect">
            <a:avLst/>
          </a:prstGeom>
        </p:spPr>
        <p:txBody>
          <a:bodyPr wrap="square" lIns="0" tIns="0" rIns="0" bIns="0">
            <a:spAutoFit/>
          </a:bodyPr>
          <a:lstStyle>
            <a:defPPr>
              <a:defRPr lang="zh-TW"/>
            </a:defPPr>
            <a:lvl1pPr marL="0" algn="l" defTabSz="914400" rtl="0" eaLnBrk="1" latinLnBrk="0" hangingPunct="1">
              <a:defRPr sz="1200" b="0" i="0" kern="1200">
                <a:solidFill>
                  <a:srgbClr val="8A8A8A"/>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a:latin typeface="標楷體" panose="03000509000000000000" pitchFamily="65" charset="-120"/>
                <a:ea typeface="標楷體" panose="03000509000000000000" pitchFamily="65" charset="-120"/>
              </a:rPr>
              <a:t>6</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56104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投影片編號版面配置區 2">
            <a:extLst>
              <a:ext uri="{FF2B5EF4-FFF2-40B4-BE49-F238E27FC236}">
                <a16:creationId xmlns:a16="http://schemas.microsoft.com/office/drawing/2014/main" id="{C67A4114-5313-496E-9847-40AD071C91D9}"/>
              </a:ext>
            </a:extLst>
          </p:cNvPr>
          <p:cNvSpPr>
            <a:spLocks noGrp="1"/>
          </p:cNvSpPr>
          <p:nvPr>
            <p:ph type="sldNum" sz="quarter" idx="7"/>
          </p:nvPr>
        </p:nvSpPr>
        <p:spPr/>
        <p:txBody>
          <a:bodyPr/>
          <a:lstStyle/>
          <a:p>
            <a:pPr marL="118108">
              <a:lnSpc>
                <a:spcPts val="1240"/>
              </a:lnSpc>
            </a:pPr>
            <a:fld id="{81D60167-4931-47E6-BA6A-407CBD079E47}" type="slidenum">
              <a:rPr lang="en-US" altLang="zh-TW" smtClean="0"/>
              <a:pPr marL="118108">
                <a:lnSpc>
                  <a:spcPts val="1240"/>
                </a:lnSpc>
              </a:pPr>
              <a:t>7</a:t>
            </a:fld>
            <a:endParaRPr lang="en-US" altLang="zh-TW" dirty="0"/>
          </a:p>
        </p:txBody>
      </p:sp>
      <p:sp>
        <p:nvSpPr>
          <p:cNvPr id="4" name="object 3">
            <a:extLst>
              <a:ext uri="{FF2B5EF4-FFF2-40B4-BE49-F238E27FC236}">
                <a16:creationId xmlns:a16="http://schemas.microsoft.com/office/drawing/2014/main" id="{1CE3A6CD-1EF7-4B46-8AA5-37FD4BFE8D29}"/>
              </a:ext>
            </a:extLst>
          </p:cNvPr>
          <p:cNvSpPr txBox="1">
            <a:spLocks/>
          </p:cNvSpPr>
          <p:nvPr/>
        </p:nvSpPr>
        <p:spPr>
          <a:xfrm>
            <a:off x="4242859" y="280642"/>
            <a:ext cx="4421290" cy="751488"/>
          </a:xfrm>
          <a:prstGeom prst="rect">
            <a:avLst/>
          </a:prstGeom>
        </p:spPr>
        <p:txBody>
          <a:bodyPr vert="horz" wrap="square" lIns="0" tIns="12700" rIns="0" bIns="0" rtlCol="0">
            <a:spAutoFit/>
          </a:bodyPr>
          <a:lstStyle>
            <a:lvl1pPr>
              <a:defRPr sz="4400" b="0" i="0">
                <a:solidFill>
                  <a:srgbClr val="660066"/>
                </a:solidFill>
                <a:latin typeface="華康乾隆行楷W7(P)"/>
                <a:ea typeface="+mj-ea"/>
                <a:cs typeface="華康乾隆行楷W7(P)"/>
              </a:defRPr>
            </a:lvl1pPr>
          </a:lstStyle>
          <a:p>
            <a:pPr marL="12700">
              <a:spcBef>
                <a:spcPts val="100"/>
              </a:spcBef>
            </a:pPr>
            <a:r>
              <a:rPr lang="zh-TW" altLang="en-US" sz="4800" b="1" kern="0" spc="-5">
                <a:latin typeface="標楷體" panose="03000509000000000000" pitchFamily="65" charset="-120"/>
                <a:ea typeface="標楷體" panose="03000509000000000000" pitchFamily="65" charset="-120"/>
              </a:rPr>
              <a:t>聯盟多元領域</a:t>
            </a:r>
            <a:endParaRPr lang="zh-TW" altLang="en-US" sz="4800" b="1" kern="0" dirty="0">
              <a:latin typeface="標楷體" panose="03000509000000000000" pitchFamily="65" charset="-120"/>
              <a:ea typeface="標楷體" panose="03000509000000000000" pitchFamily="65" charset="-120"/>
            </a:endParaRPr>
          </a:p>
        </p:txBody>
      </p:sp>
      <p:pic>
        <p:nvPicPr>
          <p:cNvPr id="5" name="圖片 4">
            <a:extLst>
              <a:ext uri="{FF2B5EF4-FFF2-40B4-BE49-F238E27FC236}">
                <a16:creationId xmlns:a16="http://schemas.microsoft.com/office/drawing/2014/main" id="{26A33996-D84F-4429-8E83-098C2A2088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4634" y="2217795"/>
            <a:ext cx="8202729" cy="3248309"/>
          </a:xfrm>
          <a:prstGeom prst="rect">
            <a:avLst/>
          </a:prstGeom>
        </p:spPr>
      </p:pic>
      <p:sp>
        <p:nvSpPr>
          <p:cNvPr id="6" name="文字方塊 5">
            <a:extLst>
              <a:ext uri="{FF2B5EF4-FFF2-40B4-BE49-F238E27FC236}">
                <a16:creationId xmlns:a16="http://schemas.microsoft.com/office/drawing/2014/main" id="{DBF6267C-3308-4868-BB17-FE096032218D}"/>
              </a:ext>
            </a:extLst>
          </p:cNvPr>
          <p:cNvSpPr txBox="1"/>
          <p:nvPr/>
        </p:nvSpPr>
        <p:spPr>
          <a:xfrm>
            <a:off x="1863742" y="1475469"/>
            <a:ext cx="1859731" cy="584775"/>
          </a:xfrm>
          <a:prstGeom prst="rect">
            <a:avLst/>
          </a:prstGeom>
          <a:noFill/>
          <a:ln w="3175">
            <a:no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kumimoji="1" lang="en-US" altLang="zh-TW" sz="1600" dirty="0">
                <a:solidFill>
                  <a:sysClr val="windowText" lastClr="000000"/>
                </a:solidFill>
                <a:latin typeface="標楷體" panose="03000509000000000000" pitchFamily="65" charset="-120"/>
                <a:ea typeface="標楷體" panose="03000509000000000000" pitchFamily="65" charset="-120"/>
                <a:cs typeface="Times New Roman" charset="0"/>
              </a:rPr>
              <a:t>20</a:t>
            </a:r>
            <a:r>
              <a:rPr kumimoji="1" lang="zh-TW" altLang="en-US" sz="1600" dirty="0">
                <a:solidFill>
                  <a:sysClr val="windowText" lastClr="000000"/>
                </a:solidFill>
                <a:latin typeface="標楷體" panose="03000509000000000000" pitchFamily="65" charset="-120"/>
                <a:ea typeface="標楷體" panose="03000509000000000000" pitchFamily="65" charset="-120"/>
                <a:cs typeface="Times New Roman" charset="0"/>
              </a:rPr>
              <a:t>個研究中心 </a:t>
            </a:r>
            <a:endParaRPr kumimoji="1" lang="en-US" altLang="zh-TW" sz="1600" dirty="0">
              <a:solidFill>
                <a:sysClr val="windowText" lastClr="000000"/>
              </a:solidFill>
              <a:latin typeface="標楷體" panose="03000509000000000000" pitchFamily="65" charset="-120"/>
              <a:ea typeface="標楷體" panose="03000509000000000000" pitchFamily="65" charset="-120"/>
              <a:cs typeface="Times New Roman" charset="0"/>
            </a:endParaRPr>
          </a:p>
          <a:p>
            <a:pPr algn="ctr"/>
            <a:r>
              <a:rPr kumimoji="1" lang="en-US" altLang="zh-TW" sz="1600" dirty="0">
                <a:solidFill>
                  <a:sysClr val="windowText" lastClr="000000"/>
                </a:solidFill>
                <a:latin typeface="標楷體" panose="03000509000000000000" pitchFamily="65" charset="-120"/>
                <a:ea typeface="標楷體" panose="03000509000000000000" pitchFamily="65" charset="-120"/>
                <a:cs typeface="Times New Roman" charset="0"/>
              </a:rPr>
              <a:t>6</a:t>
            </a:r>
            <a:r>
              <a:rPr kumimoji="1" lang="zh-TW" altLang="en-US" sz="1600" dirty="0">
                <a:solidFill>
                  <a:sysClr val="windowText" lastClr="000000"/>
                </a:solidFill>
                <a:latin typeface="標楷體" panose="03000509000000000000" pitchFamily="65" charset="-120"/>
                <a:ea typeface="標楷體" panose="03000509000000000000" pitchFamily="65" charset="-120"/>
                <a:cs typeface="Times New Roman" charset="0"/>
              </a:rPr>
              <a:t>組工程轉譯團隊</a:t>
            </a:r>
          </a:p>
        </p:txBody>
      </p:sp>
      <p:sp>
        <p:nvSpPr>
          <p:cNvPr id="7" name="文字方塊 6">
            <a:extLst>
              <a:ext uri="{FF2B5EF4-FFF2-40B4-BE49-F238E27FC236}">
                <a16:creationId xmlns:a16="http://schemas.microsoft.com/office/drawing/2014/main" id="{70F341DD-BAB7-418C-A453-E1D6FBE8BB96}"/>
              </a:ext>
            </a:extLst>
          </p:cNvPr>
          <p:cNvSpPr txBox="1"/>
          <p:nvPr/>
        </p:nvSpPr>
        <p:spPr>
          <a:xfrm>
            <a:off x="4167885" y="1475469"/>
            <a:ext cx="1848354" cy="584775"/>
          </a:xfrm>
          <a:prstGeom prst="rect">
            <a:avLst/>
          </a:prstGeom>
          <a:noFill/>
          <a:ln w="3175">
            <a:no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kumimoji="1" lang="en-US" altLang="zh-TW" sz="1600" dirty="0">
                <a:solidFill>
                  <a:sysClr val="windowText" lastClr="000000"/>
                </a:solidFill>
                <a:latin typeface="標楷體" panose="03000509000000000000" pitchFamily="65" charset="-120"/>
                <a:ea typeface="標楷體" panose="03000509000000000000" pitchFamily="65" charset="-120"/>
                <a:cs typeface="Times New Roman" charset="0"/>
              </a:rPr>
              <a:t>RAISE </a:t>
            </a:r>
            <a:r>
              <a:rPr kumimoji="1" lang="zh-TW" altLang="en-US" sz="1600" dirty="0">
                <a:solidFill>
                  <a:sysClr val="windowText" lastClr="000000"/>
                </a:solidFill>
                <a:latin typeface="標楷體" panose="03000509000000000000" pitchFamily="65" charset="-120"/>
                <a:ea typeface="標楷體" panose="03000509000000000000" pitchFamily="65" charset="-120"/>
                <a:cs typeface="Times New Roman" charset="0"/>
              </a:rPr>
              <a:t>計畫</a:t>
            </a:r>
            <a:r>
              <a:rPr kumimoji="1" lang="en-US" altLang="zh-TW" sz="1600" dirty="0">
                <a:solidFill>
                  <a:sysClr val="windowText" lastClr="000000"/>
                </a:solidFill>
                <a:latin typeface="標楷體" panose="03000509000000000000" pitchFamily="65" charset="-120"/>
                <a:ea typeface="標楷體" panose="03000509000000000000" pitchFamily="65" charset="-120"/>
                <a:cs typeface="Times New Roman" charset="0"/>
              </a:rPr>
              <a:t> </a:t>
            </a:r>
          </a:p>
          <a:p>
            <a:pPr algn="ctr"/>
            <a:r>
              <a:rPr kumimoji="1" lang="zh-TW" altLang="en-US" sz="1600" dirty="0">
                <a:solidFill>
                  <a:sysClr val="windowText" lastClr="000000"/>
                </a:solidFill>
                <a:latin typeface="標楷體" panose="03000509000000000000" pitchFamily="65" charset="-120"/>
                <a:ea typeface="標楷體" panose="03000509000000000000" pitchFamily="65" charset="-120"/>
                <a:cs typeface="Times New Roman" charset="0"/>
              </a:rPr>
              <a:t>長期實習合作計畫</a:t>
            </a:r>
            <a:endParaRPr kumimoji="1" lang="en-US" altLang="zh-TW" dirty="0">
              <a:solidFill>
                <a:sysClr val="windowText" lastClr="000000"/>
              </a:solidFill>
              <a:latin typeface="標楷體" panose="03000509000000000000" pitchFamily="65" charset="-120"/>
              <a:ea typeface="標楷體" panose="03000509000000000000" pitchFamily="65" charset="-120"/>
              <a:cs typeface="Times New Roman" charset="0"/>
            </a:endParaRPr>
          </a:p>
        </p:txBody>
      </p:sp>
      <p:sp>
        <p:nvSpPr>
          <p:cNvPr id="8" name="文字方塊 7">
            <a:extLst>
              <a:ext uri="{FF2B5EF4-FFF2-40B4-BE49-F238E27FC236}">
                <a16:creationId xmlns:a16="http://schemas.microsoft.com/office/drawing/2014/main" id="{625AB64D-F718-4D07-ABF5-4A7A4125160E}"/>
              </a:ext>
            </a:extLst>
          </p:cNvPr>
          <p:cNvSpPr txBox="1"/>
          <p:nvPr/>
        </p:nvSpPr>
        <p:spPr>
          <a:xfrm>
            <a:off x="6405083" y="1460683"/>
            <a:ext cx="1642360" cy="584775"/>
          </a:xfrm>
          <a:prstGeom prst="rect">
            <a:avLst/>
          </a:prstGeom>
          <a:noFill/>
          <a:ln w="3175">
            <a:no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kumimoji="1" lang="en-US" altLang="zh-TW" sz="1600" dirty="0">
                <a:solidFill>
                  <a:sysClr val="windowText" lastClr="000000"/>
                </a:solidFill>
                <a:latin typeface="標楷體" panose="03000509000000000000" pitchFamily="65" charset="-120"/>
                <a:ea typeface="標楷體" panose="03000509000000000000" pitchFamily="65" charset="-120"/>
                <a:cs typeface="Times New Roman" charset="0"/>
              </a:rPr>
              <a:t>10</a:t>
            </a:r>
            <a:r>
              <a:rPr kumimoji="1" lang="zh-TW" altLang="en-US" sz="1600" dirty="0">
                <a:solidFill>
                  <a:sysClr val="windowText" lastClr="000000"/>
                </a:solidFill>
                <a:latin typeface="標楷體" panose="03000509000000000000" pitchFamily="65" charset="-120"/>
                <a:ea typeface="標楷體" panose="03000509000000000000" pitchFamily="65" charset="-120"/>
                <a:cs typeface="Times New Roman" charset="0"/>
              </a:rPr>
              <a:t>個學院</a:t>
            </a:r>
            <a:endParaRPr kumimoji="1" lang="en-US" altLang="zh-TW" sz="1600" dirty="0">
              <a:solidFill>
                <a:sysClr val="windowText" lastClr="000000"/>
              </a:solidFill>
              <a:latin typeface="標楷體" panose="03000509000000000000" pitchFamily="65" charset="-120"/>
              <a:ea typeface="標楷體" panose="03000509000000000000" pitchFamily="65" charset="-120"/>
              <a:cs typeface="Times New Roman" charset="0"/>
            </a:endParaRPr>
          </a:p>
          <a:p>
            <a:pPr algn="ctr"/>
            <a:r>
              <a:rPr kumimoji="1" lang="en-US" altLang="zh-TW" sz="1600" dirty="0">
                <a:solidFill>
                  <a:sysClr val="windowText" lastClr="000000"/>
                </a:solidFill>
                <a:latin typeface="標楷體" panose="03000509000000000000" pitchFamily="65" charset="-120"/>
                <a:ea typeface="標楷體" panose="03000509000000000000" pitchFamily="65" charset="-120"/>
                <a:cs typeface="Times New Roman" charset="0"/>
              </a:rPr>
              <a:t>26</a:t>
            </a:r>
            <a:r>
              <a:rPr kumimoji="1" lang="zh-TW" altLang="en-US" sz="1600" dirty="0">
                <a:solidFill>
                  <a:sysClr val="windowText" lastClr="000000"/>
                </a:solidFill>
                <a:latin typeface="標楷體" panose="03000509000000000000" pitchFamily="65" charset="-120"/>
                <a:ea typeface="標楷體" panose="03000509000000000000" pitchFamily="65" charset="-120"/>
                <a:cs typeface="Times New Roman" charset="0"/>
              </a:rPr>
              <a:t>個系所</a:t>
            </a:r>
            <a:endParaRPr kumimoji="1" lang="en-US" altLang="zh-TW" sz="1600" dirty="0">
              <a:solidFill>
                <a:sysClr val="windowText" lastClr="000000"/>
              </a:solidFill>
              <a:latin typeface="標楷體" panose="03000509000000000000" pitchFamily="65" charset="-120"/>
              <a:ea typeface="標楷體" panose="03000509000000000000" pitchFamily="65" charset="-120"/>
              <a:cs typeface="Times New Roman" charset="0"/>
            </a:endParaRPr>
          </a:p>
        </p:txBody>
      </p:sp>
      <p:sp>
        <p:nvSpPr>
          <p:cNvPr id="9" name="文字方塊 8">
            <a:extLst>
              <a:ext uri="{FF2B5EF4-FFF2-40B4-BE49-F238E27FC236}">
                <a16:creationId xmlns:a16="http://schemas.microsoft.com/office/drawing/2014/main" id="{1C8D866B-A94D-485C-B50C-E5D7AA9AA3C2}"/>
              </a:ext>
            </a:extLst>
          </p:cNvPr>
          <p:cNvSpPr txBox="1"/>
          <p:nvPr/>
        </p:nvSpPr>
        <p:spPr>
          <a:xfrm>
            <a:off x="8255724" y="1443604"/>
            <a:ext cx="2113979" cy="584775"/>
          </a:xfrm>
          <a:prstGeom prst="rect">
            <a:avLst/>
          </a:prstGeom>
          <a:noFill/>
          <a:ln w="3175">
            <a:no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kumimoji="1" lang="en-US" altLang="zh-TW" sz="1600" dirty="0">
                <a:solidFill>
                  <a:sysClr val="windowText" lastClr="000000"/>
                </a:solidFill>
                <a:latin typeface="標楷體" panose="03000509000000000000" pitchFamily="65" charset="-120"/>
                <a:ea typeface="標楷體" panose="03000509000000000000" pitchFamily="65" charset="-120"/>
                <a:cs typeface="Times New Roman" charset="0"/>
              </a:rPr>
              <a:t>838</a:t>
            </a:r>
            <a:r>
              <a:rPr kumimoji="1" lang="zh-TW" altLang="en-US" sz="1600" dirty="0">
                <a:solidFill>
                  <a:sysClr val="windowText" lastClr="000000"/>
                </a:solidFill>
                <a:latin typeface="標楷體" panose="03000509000000000000" pitchFamily="65" charset="-120"/>
                <a:ea typeface="標楷體" panose="03000509000000000000" pitchFamily="65" charset="-120"/>
                <a:cs typeface="Times New Roman" charset="0"/>
              </a:rPr>
              <a:t>位教授 </a:t>
            </a:r>
            <a:endParaRPr kumimoji="1" lang="en-US" altLang="zh-TW" sz="1600" dirty="0">
              <a:solidFill>
                <a:sysClr val="windowText" lastClr="000000"/>
              </a:solidFill>
              <a:latin typeface="標楷體" panose="03000509000000000000" pitchFamily="65" charset="-120"/>
              <a:ea typeface="標楷體" panose="03000509000000000000" pitchFamily="65" charset="-120"/>
              <a:cs typeface="Times New Roman" charset="0"/>
            </a:endParaRPr>
          </a:p>
          <a:p>
            <a:pPr algn="ctr"/>
            <a:r>
              <a:rPr kumimoji="1" lang="en-US" altLang="zh-TW" sz="1600" dirty="0">
                <a:solidFill>
                  <a:sysClr val="windowText" lastClr="000000"/>
                </a:solidFill>
                <a:latin typeface="標楷體" panose="03000509000000000000" pitchFamily="65" charset="-120"/>
                <a:ea typeface="標楷體" panose="03000509000000000000" pitchFamily="65" charset="-120"/>
                <a:cs typeface="Times New Roman" charset="0"/>
              </a:rPr>
              <a:t>6</a:t>
            </a:r>
            <a:r>
              <a:rPr kumimoji="1" lang="zh-TW" altLang="en-US" sz="1600" dirty="0">
                <a:solidFill>
                  <a:sysClr val="windowText" lastClr="000000"/>
                </a:solidFill>
                <a:latin typeface="標楷體" panose="03000509000000000000" pitchFamily="65" charset="-120"/>
                <a:ea typeface="標楷體" panose="03000509000000000000" pitchFamily="65" charset="-120"/>
                <a:cs typeface="Times New Roman" charset="0"/>
              </a:rPr>
              <a:t>位產業聯絡專家</a:t>
            </a:r>
            <a:endParaRPr kumimoji="1" lang="en-US" altLang="zh-TW" sz="1600" dirty="0">
              <a:solidFill>
                <a:sysClr val="windowText" lastClr="000000"/>
              </a:solidFill>
              <a:latin typeface="標楷體" panose="03000509000000000000" pitchFamily="65" charset="-120"/>
              <a:ea typeface="標楷體" panose="03000509000000000000" pitchFamily="65" charset="-120"/>
              <a:cs typeface="Times New Roman" charset="0"/>
            </a:endParaRPr>
          </a:p>
        </p:txBody>
      </p:sp>
      <p:sp>
        <p:nvSpPr>
          <p:cNvPr id="10" name="文字方塊 9">
            <a:extLst>
              <a:ext uri="{FF2B5EF4-FFF2-40B4-BE49-F238E27FC236}">
                <a16:creationId xmlns:a16="http://schemas.microsoft.com/office/drawing/2014/main" id="{A8855E24-9453-4D0D-BE2E-7DC0397947A3}"/>
              </a:ext>
            </a:extLst>
          </p:cNvPr>
          <p:cNvSpPr txBox="1"/>
          <p:nvPr/>
        </p:nvSpPr>
        <p:spPr>
          <a:xfrm>
            <a:off x="7543800" y="5586199"/>
            <a:ext cx="1568068" cy="584775"/>
          </a:xfrm>
          <a:prstGeom prst="rect">
            <a:avLst/>
          </a:prstGeom>
          <a:noFill/>
          <a:ln w="3175">
            <a:no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kumimoji="1" lang="zh-TW" altLang="en-US" sz="1600" dirty="0">
                <a:solidFill>
                  <a:sysClr val="windowText" lastClr="000000"/>
                </a:solidFill>
                <a:latin typeface="標楷體" panose="03000509000000000000" pitchFamily="65" charset="-120"/>
                <a:ea typeface="標楷體" panose="03000509000000000000" pitchFamily="65" charset="-120"/>
                <a:cs typeface="Times New Roman" charset="0"/>
              </a:rPr>
              <a:t>清華實驗室</a:t>
            </a:r>
            <a:endParaRPr kumimoji="1" lang="en-US" altLang="zh-TW" sz="1600" dirty="0">
              <a:solidFill>
                <a:sysClr val="windowText" lastClr="000000"/>
              </a:solidFill>
              <a:latin typeface="標楷體" panose="03000509000000000000" pitchFamily="65" charset="-120"/>
              <a:ea typeface="標楷體" panose="03000509000000000000" pitchFamily="65" charset="-120"/>
              <a:cs typeface="Times New Roman" charset="0"/>
            </a:endParaRPr>
          </a:p>
          <a:p>
            <a:pPr algn="ctr"/>
            <a:r>
              <a:rPr kumimoji="1" lang="zh-TW" altLang="en-US" sz="1600" dirty="0">
                <a:solidFill>
                  <a:sysClr val="windowText" lastClr="000000"/>
                </a:solidFill>
                <a:latin typeface="標楷體" panose="03000509000000000000" pitchFamily="65" charset="-120"/>
                <a:ea typeface="標楷體" panose="03000509000000000000" pitchFamily="65" charset="-120"/>
                <a:cs typeface="Times New Roman" charset="0"/>
              </a:rPr>
              <a:t>貴重儀器中心</a:t>
            </a:r>
            <a:endParaRPr kumimoji="1" lang="en-US" altLang="zh-TW" sz="1600" dirty="0">
              <a:solidFill>
                <a:sysClr val="windowText" lastClr="000000"/>
              </a:solidFill>
              <a:latin typeface="標楷體" panose="03000509000000000000" pitchFamily="65" charset="-120"/>
              <a:ea typeface="標楷體" panose="03000509000000000000" pitchFamily="65" charset="-120"/>
              <a:cs typeface="Times New Roman" charset="0"/>
            </a:endParaRPr>
          </a:p>
        </p:txBody>
      </p:sp>
      <p:sp>
        <p:nvSpPr>
          <p:cNvPr id="11" name="文字方塊 10">
            <a:extLst>
              <a:ext uri="{FF2B5EF4-FFF2-40B4-BE49-F238E27FC236}">
                <a16:creationId xmlns:a16="http://schemas.microsoft.com/office/drawing/2014/main" id="{7C201F25-9679-4B97-A82F-93A5EB44EB4F}"/>
              </a:ext>
            </a:extLst>
          </p:cNvPr>
          <p:cNvSpPr txBox="1"/>
          <p:nvPr/>
        </p:nvSpPr>
        <p:spPr>
          <a:xfrm>
            <a:off x="5392317" y="5586199"/>
            <a:ext cx="1478355" cy="584775"/>
          </a:xfrm>
          <a:prstGeom prst="rect">
            <a:avLst/>
          </a:prstGeom>
          <a:noFill/>
          <a:ln w="3175">
            <a:no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kumimoji="1" lang="zh-TW" altLang="en-US" sz="1600" dirty="0">
                <a:solidFill>
                  <a:sysClr val="windowText" lastClr="000000"/>
                </a:solidFill>
                <a:latin typeface="標楷體" panose="03000509000000000000" pitchFamily="65" charset="-120"/>
                <a:ea typeface="標楷體" panose="03000509000000000000" pitchFamily="65" charset="-120"/>
                <a:cs typeface="Times New Roman" charset="0"/>
              </a:rPr>
              <a:t>新知講堂</a:t>
            </a:r>
            <a:endParaRPr kumimoji="1" lang="en-US" altLang="zh-TW" sz="1600" dirty="0">
              <a:solidFill>
                <a:sysClr val="windowText" lastClr="000000"/>
              </a:solidFill>
              <a:latin typeface="標楷體" panose="03000509000000000000" pitchFamily="65" charset="-120"/>
              <a:ea typeface="標楷體" panose="03000509000000000000" pitchFamily="65" charset="-120"/>
              <a:cs typeface="Times New Roman" charset="0"/>
            </a:endParaRPr>
          </a:p>
          <a:p>
            <a:pPr algn="ctr"/>
            <a:r>
              <a:rPr kumimoji="1" lang="zh-TW" altLang="en-US" sz="1600" dirty="0">
                <a:solidFill>
                  <a:sysClr val="windowText" lastClr="000000"/>
                </a:solidFill>
                <a:latin typeface="標楷體" panose="03000509000000000000" pitchFamily="65" charset="-120"/>
                <a:ea typeface="標楷體" panose="03000509000000000000" pitchFamily="65" charset="-120"/>
                <a:cs typeface="Times New Roman" charset="0"/>
              </a:rPr>
              <a:t>新點子論壇</a:t>
            </a:r>
            <a:endParaRPr kumimoji="1" lang="en-US" altLang="zh-TW" sz="1600" dirty="0">
              <a:solidFill>
                <a:sysClr val="windowText" lastClr="000000"/>
              </a:solidFill>
              <a:latin typeface="標楷體" panose="03000509000000000000" pitchFamily="65" charset="-120"/>
              <a:ea typeface="標楷體" panose="03000509000000000000" pitchFamily="65" charset="-120"/>
              <a:cs typeface="Times New Roman" charset="0"/>
            </a:endParaRPr>
          </a:p>
        </p:txBody>
      </p:sp>
      <p:sp>
        <p:nvSpPr>
          <p:cNvPr id="12" name="文字方塊 11">
            <a:extLst>
              <a:ext uri="{FF2B5EF4-FFF2-40B4-BE49-F238E27FC236}">
                <a16:creationId xmlns:a16="http://schemas.microsoft.com/office/drawing/2014/main" id="{1694D80E-90DC-427D-A014-2BA355FDA976}"/>
              </a:ext>
            </a:extLst>
          </p:cNvPr>
          <p:cNvSpPr txBox="1"/>
          <p:nvPr/>
        </p:nvSpPr>
        <p:spPr>
          <a:xfrm>
            <a:off x="3105563" y="5654220"/>
            <a:ext cx="1801938" cy="338554"/>
          </a:xfrm>
          <a:prstGeom prst="rect">
            <a:avLst/>
          </a:prstGeom>
          <a:noFill/>
          <a:ln w="3175">
            <a:noFill/>
          </a:ln>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kumimoji="1" lang="zh-TW" altLang="en-US" sz="1600" dirty="0">
                <a:solidFill>
                  <a:sysClr val="windowText" lastClr="000000"/>
                </a:solidFill>
                <a:latin typeface="標楷體" panose="03000509000000000000" pitchFamily="65" charset="-120"/>
                <a:ea typeface="標楷體" panose="03000509000000000000" pitchFamily="65" charset="-120"/>
                <a:cs typeface="Times New Roman" charset="0"/>
              </a:rPr>
              <a:t>清華知識匯系統</a:t>
            </a:r>
            <a:endParaRPr kumimoji="1" lang="en-US" altLang="zh-TW" sz="1600" dirty="0">
              <a:solidFill>
                <a:sysClr val="windowText" lastClr="000000"/>
              </a:solidFill>
              <a:latin typeface="標楷體" panose="03000509000000000000" pitchFamily="65" charset="-120"/>
              <a:ea typeface="標楷體" panose="03000509000000000000" pitchFamily="65" charset="-120"/>
              <a:cs typeface="Times New Roman" charset="0"/>
            </a:endParaRPr>
          </a:p>
        </p:txBody>
      </p:sp>
      <p:sp>
        <p:nvSpPr>
          <p:cNvPr id="13" name="object 16">
            <a:extLst>
              <a:ext uri="{FF2B5EF4-FFF2-40B4-BE49-F238E27FC236}">
                <a16:creationId xmlns:a16="http://schemas.microsoft.com/office/drawing/2014/main" id="{FBEBF321-4A3C-41A2-A8F9-55BB1002EE1D}"/>
              </a:ext>
            </a:extLst>
          </p:cNvPr>
          <p:cNvSpPr txBox="1"/>
          <p:nvPr/>
        </p:nvSpPr>
        <p:spPr>
          <a:xfrm>
            <a:off x="4984560" y="6545580"/>
            <a:ext cx="2323465" cy="197490"/>
          </a:xfrm>
          <a:prstGeom prst="rect">
            <a:avLst/>
          </a:prstGeom>
        </p:spPr>
        <p:txBody>
          <a:bodyPr vert="horz" wrap="square" lIns="0" tIns="12700" rIns="0" bIns="0" rtlCol="0">
            <a:spAutoFit/>
          </a:bodyPr>
          <a:lstStyle/>
          <a:p>
            <a:pPr marL="12700">
              <a:spcBef>
                <a:spcPts val="100"/>
              </a:spcBef>
            </a:pPr>
            <a:r>
              <a:rPr sz="1200" dirty="0">
                <a:solidFill>
                  <a:srgbClr val="8A8A8A"/>
                </a:solidFill>
                <a:latin typeface="Calibri"/>
                <a:cs typeface="Calibri"/>
              </a:rPr>
              <a:t>© </a:t>
            </a:r>
            <a:r>
              <a:rPr sz="1200" spc="-15" dirty="0">
                <a:solidFill>
                  <a:srgbClr val="8A8A8A"/>
                </a:solidFill>
                <a:latin typeface="Calibri"/>
                <a:cs typeface="Calibri"/>
              </a:rPr>
              <a:t>NATIONAL </a:t>
            </a:r>
            <a:r>
              <a:rPr sz="1200" spc="-5" dirty="0">
                <a:solidFill>
                  <a:srgbClr val="8A8A8A"/>
                </a:solidFill>
                <a:latin typeface="Calibri"/>
                <a:cs typeface="Calibri"/>
              </a:rPr>
              <a:t>TSING </a:t>
            </a:r>
            <a:r>
              <a:rPr sz="1200" spc="-15" dirty="0">
                <a:solidFill>
                  <a:srgbClr val="8A8A8A"/>
                </a:solidFill>
                <a:latin typeface="Calibri"/>
                <a:cs typeface="Calibri"/>
              </a:rPr>
              <a:t>HUA</a:t>
            </a:r>
            <a:r>
              <a:rPr sz="1200" dirty="0">
                <a:solidFill>
                  <a:srgbClr val="8A8A8A"/>
                </a:solidFill>
                <a:latin typeface="Calibri"/>
                <a:cs typeface="Calibri"/>
              </a:rPr>
              <a:t> </a:t>
            </a:r>
            <a:r>
              <a:rPr sz="1200" spc="-5" dirty="0">
                <a:solidFill>
                  <a:srgbClr val="8A8A8A"/>
                </a:solidFill>
                <a:latin typeface="Calibri"/>
                <a:cs typeface="Calibri"/>
              </a:rPr>
              <a:t>UNIVERSITY</a:t>
            </a:r>
            <a:endParaRPr sz="1200" dirty="0">
              <a:latin typeface="Calibri"/>
              <a:cs typeface="Calibri"/>
            </a:endParaRPr>
          </a:p>
        </p:txBody>
      </p:sp>
      <p:sp>
        <p:nvSpPr>
          <p:cNvPr id="14" name="投影片編號版面配置區 2">
            <a:extLst>
              <a:ext uri="{FF2B5EF4-FFF2-40B4-BE49-F238E27FC236}">
                <a16:creationId xmlns:a16="http://schemas.microsoft.com/office/drawing/2014/main" id="{B7AA597A-C2AD-4CDA-9968-46FC0E923B95}"/>
              </a:ext>
            </a:extLst>
          </p:cNvPr>
          <p:cNvSpPr txBox="1">
            <a:spLocks/>
          </p:cNvSpPr>
          <p:nvPr/>
        </p:nvSpPr>
        <p:spPr>
          <a:xfrm>
            <a:off x="11286187" y="6356350"/>
            <a:ext cx="299720" cy="184666"/>
          </a:xfrm>
          <a:prstGeom prst="rect">
            <a:avLst/>
          </a:prstGeom>
        </p:spPr>
        <p:txBody>
          <a:bodyPr wrap="square" lIns="0" tIns="0" rIns="0" bIns="0">
            <a:spAutoFit/>
          </a:bodyPr>
          <a:lstStyle>
            <a:defPPr>
              <a:defRPr lang="zh-TW"/>
            </a:defPPr>
            <a:lvl1pPr marL="0" algn="l" defTabSz="914400" rtl="0" eaLnBrk="1" latinLnBrk="0" hangingPunct="1">
              <a:defRPr sz="1200" b="0" i="0" kern="1200">
                <a:solidFill>
                  <a:srgbClr val="8A8A8A"/>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a:latin typeface="標楷體" panose="03000509000000000000" pitchFamily="65" charset="-120"/>
                <a:ea typeface="標楷體" panose="03000509000000000000" pitchFamily="65" charset="-120"/>
              </a:rPr>
              <a:t>7</a:t>
            </a:r>
            <a:endParaRPr lang="zh-TW" altLang="en-US"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24727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C1A20C51-8504-4398-B7E4-90591641868F}"/>
              </a:ext>
            </a:extLst>
          </p:cNvPr>
          <p:cNvSpPr txBox="1">
            <a:spLocks noGrp="1"/>
          </p:cNvSpPr>
          <p:nvPr>
            <p:ph type="title"/>
          </p:nvPr>
        </p:nvSpPr>
        <p:spPr>
          <a:xfrm>
            <a:off x="3289616" y="268515"/>
            <a:ext cx="5612765" cy="689932"/>
          </a:xfrm>
          <a:prstGeom prst="rect">
            <a:avLst/>
          </a:prstGeom>
        </p:spPr>
        <p:txBody>
          <a:bodyPr vert="horz" wrap="square" lIns="0" tIns="12700" rIns="0" bIns="0" rtlCol="0">
            <a:spAutoFit/>
          </a:bodyPr>
          <a:lstStyle/>
          <a:p>
            <a:pPr marL="12700" algn="ctr">
              <a:spcBef>
                <a:spcPts val="100"/>
              </a:spcBef>
            </a:pPr>
            <a:r>
              <a:rPr lang="en-US" altLang="zh-TW" b="1" spc="-5" dirty="0">
                <a:latin typeface="標楷體" panose="03000509000000000000" pitchFamily="65" charset="-120"/>
                <a:ea typeface="標楷體" panose="03000509000000000000" pitchFamily="65" charset="-120"/>
                <a:cs typeface="標楷體"/>
              </a:rPr>
              <a:t>5</a:t>
            </a:r>
            <a:r>
              <a:rPr lang="zh-TW" altLang="en-US" b="1" spc="-5" dirty="0">
                <a:latin typeface="標楷體" panose="03000509000000000000" pitchFamily="65" charset="-120"/>
                <a:ea typeface="標楷體" panose="03000509000000000000" pitchFamily="65" charset="-120"/>
                <a:cs typeface="標楷體"/>
              </a:rPr>
              <a:t>大</a:t>
            </a:r>
            <a:r>
              <a:rPr b="1" spc="-5" dirty="0" err="1">
                <a:latin typeface="標楷體" panose="03000509000000000000" pitchFamily="65" charset="-120"/>
                <a:ea typeface="標楷體" panose="03000509000000000000" pitchFamily="65" charset="-120"/>
                <a:cs typeface="標楷體"/>
              </a:rPr>
              <a:t>重</a:t>
            </a:r>
            <a:r>
              <a:rPr b="1" spc="-20" dirty="0" err="1">
                <a:latin typeface="標楷體" panose="03000509000000000000" pitchFamily="65" charset="-120"/>
                <a:ea typeface="標楷體" panose="03000509000000000000" pitchFamily="65" charset="-120"/>
                <a:cs typeface="標楷體"/>
              </a:rPr>
              <a:t>點</a:t>
            </a:r>
            <a:r>
              <a:rPr b="1" spc="-5" dirty="0" err="1">
                <a:latin typeface="標楷體" panose="03000509000000000000" pitchFamily="65" charset="-120"/>
                <a:ea typeface="標楷體" panose="03000509000000000000" pitchFamily="65" charset="-120"/>
                <a:cs typeface="標楷體"/>
              </a:rPr>
              <a:t>領域</a:t>
            </a:r>
            <a:endParaRPr b="1" spc="-5" dirty="0">
              <a:latin typeface="標楷體" panose="03000509000000000000" pitchFamily="65" charset="-120"/>
              <a:ea typeface="標楷體" panose="03000509000000000000" pitchFamily="65" charset="-120"/>
              <a:cs typeface="標楷體"/>
            </a:endParaRPr>
          </a:p>
        </p:txBody>
      </p:sp>
      <p:sp>
        <p:nvSpPr>
          <p:cNvPr id="5" name="object 16">
            <a:extLst>
              <a:ext uri="{FF2B5EF4-FFF2-40B4-BE49-F238E27FC236}">
                <a16:creationId xmlns:a16="http://schemas.microsoft.com/office/drawing/2014/main" id="{A4F4B6BB-80B4-40F7-8591-1A71DA4CE616}"/>
              </a:ext>
            </a:extLst>
          </p:cNvPr>
          <p:cNvSpPr txBox="1"/>
          <p:nvPr/>
        </p:nvSpPr>
        <p:spPr>
          <a:xfrm>
            <a:off x="4984560" y="6545580"/>
            <a:ext cx="2323465" cy="197490"/>
          </a:xfrm>
          <a:prstGeom prst="rect">
            <a:avLst/>
          </a:prstGeom>
        </p:spPr>
        <p:txBody>
          <a:bodyPr vert="horz" wrap="square" lIns="0" tIns="12700" rIns="0" bIns="0" rtlCol="0">
            <a:spAutoFit/>
          </a:bodyPr>
          <a:lstStyle/>
          <a:p>
            <a:pPr marL="12700">
              <a:spcBef>
                <a:spcPts val="100"/>
              </a:spcBef>
            </a:pPr>
            <a:r>
              <a:rPr sz="1200" dirty="0">
                <a:solidFill>
                  <a:srgbClr val="8A8A8A"/>
                </a:solidFill>
                <a:latin typeface="Calibri"/>
                <a:cs typeface="Calibri"/>
              </a:rPr>
              <a:t>© </a:t>
            </a:r>
            <a:r>
              <a:rPr sz="1200" spc="-15" dirty="0">
                <a:solidFill>
                  <a:srgbClr val="8A8A8A"/>
                </a:solidFill>
                <a:latin typeface="Calibri"/>
                <a:cs typeface="Calibri"/>
              </a:rPr>
              <a:t>NATIONAL </a:t>
            </a:r>
            <a:r>
              <a:rPr sz="1200" spc="-5" dirty="0">
                <a:solidFill>
                  <a:srgbClr val="8A8A8A"/>
                </a:solidFill>
                <a:latin typeface="Calibri"/>
                <a:cs typeface="Calibri"/>
              </a:rPr>
              <a:t>TSING </a:t>
            </a:r>
            <a:r>
              <a:rPr sz="1200" spc="-15" dirty="0">
                <a:solidFill>
                  <a:srgbClr val="8A8A8A"/>
                </a:solidFill>
                <a:latin typeface="Calibri"/>
                <a:cs typeface="Calibri"/>
              </a:rPr>
              <a:t>HUA</a:t>
            </a:r>
            <a:r>
              <a:rPr sz="1200" dirty="0">
                <a:solidFill>
                  <a:srgbClr val="8A8A8A"/>
                </a:solidFill>
                <a:latin typeface="Calibri"/>
                <a:cs typeface="Calibri"/>
              </a:rPr>
              <a:t> </a:t>
            </a:r>
            <a:r>
              <a:rPr sz="1200" spc="-5" dirty="0">
                <a:solidFill>
                  <a:srgbClr val="8A8A8A"/>
                </a:solidFill>
                <a:latin typeface="Calibri"/>
                <a:cs typeface="Calibri"/>
              </a:rPr>
              <a:t>UNIVERSITY</a:t>
            </a:r>
            <a:endParaRPr sz="1200">
              <a:latin typeface="Calibri"/>
              <a:cs typeface="Calibri"/>
            </a:endParaRPr>
          </a:p>
        </p:txBody>
      </p:sp>
      <p:sp>
        <p:nvSpPr>
          <p:cNvPr id="7" name="投影片編號版面配置區 2">
            <a:extLst>
              <a:ext uri="{FF2B5EF4-FFF2-40B4-BE49-F238E27FC236}">
                <a16:creationId xmlns:a16="http://schemas.microsoft.com/office/drawing/2014/main" id="{9F48632A-3B09-41CF-84AF-EC0112C562F9}"/>
              </a:ext>
            </a:extLst>
          </p:cNvPr>
          <p:cNvSpPr txBox="1">
            <a:spLocks/>
          </p:cNvSpPr>
          <p:nvPr/>
        </p:nvSpPr>
        <p:spPr>
          <a:xfrm>
            <a:off x="11286187" y="6356350"/>
            <a:ext cx="299720" cy="184666"/>
          </a:xfrm>
          <a:prstGeom prst="rect">
            <a:avLst/>
          </a:prstGeom>
        </p:spPr>
        <p:txBody>
          <a:bodyPr wrap="square" lIns="0" tIns="0" rIns="0" bIns="0">
            <a:spAutoFit/>
          </a:bodyPr>
          <a:lstStyle>
            <a:defPPr>
              <a:defRPr lang="zh-TW"/>
            </a:defPPr>
            <a:lvl1pPr marL="0" algn="l" defTabSz="914400" rtl="0" eaLnBrk="1" latinLnBrk="0" hangingPunct="1">
              <a:defRPr sz="1200" b="0" i="0" kern="1200">
                <a:solidFill>
                  <a:srgbClr val="8A8A8A"/>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a:latin typeface="標楷體" panose="03000509000000000000" pitchFamily="65" charset="-120"/>
                <a:ea typeface="標楷體" panose="03000509000000000000" pitchFamily="65" charset="-120"/>
              </a:rPr>
              <a:t>8</a:t>
            </a:r>
            <a:endParaRPr lang="zh-TW" altLang="en-US" dirty="0">
              <a:latin typeface="標楷體" panose="03000509000000000000" pitchFamily="65" charset="-120"/>
              <a:ea typeface="標楷體" panose="03000509000000000000" pitchFamily="65" charset="-120"/>
            </a:endParaRPr>
          </a:p>
        </p:txBody>
      </p:sp>
      <p:pic>
        <p:nvPicPr>
          <p:cNvPr id="3" name="圖片 2">
            <a:extLst>
              <a:ext uri="{FF2B5EF4-FFF2-40B4-BE49-F238E27FC236}">
                <a16:creationId xmlns:a16="http://schemas.microsoft.com/office/drawing/2014/main" id="{403756E8-DD69-4FD5-8910-DD9B8A7C2F76}"/>
              </a:ext>
            </a:extLst>
          </p:cNvPr>
          <p:cNvPicPr>
            <a:picLocks noChangeAspect="1"/>
          </p:cNvPicPr>
          <p:nvPr/>
        </p:nvPicPr>
        <p:blipFill rotWithShape="1">
          <a:blip r:embed="rId2">
            <a:extLst>
              <a:ext uri="{28A0092B-C50C-407E-A947-70E740481C1C}">
                <a14:useLocalDpi xmlns:a14="http://schemas.microsoft.com/office/drawing/2010/main" val="0"/>
              </a:ext>
            </a:extLst>
          </a:blip>
          <a:srcRect t="18371"/>
          <a:stretch/>
        </p:blipFill>
        <p:spPr>
          <a:xfrm>
            <a:off x="2576774" y="1357724"/>
            <a:ext cx="7139035" cy="5090959"/>
          </a:xfrm>
          <a:prstGeom prst="rect">
            <a:avLst/>
          </a:prstGeom>
        </p:spPr>
      </p:pic>
    </p:spTree>
    <p:extLst>
      <p:ext uri="{BB962C8B-B14F-4D97-AF65-F5344CB8AC3E}">
        <p14:creationId xmlns:p14="http://schemas.microsoft.com/office/powerpoint/2010/main" val="2532659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710000" y="1436400"/>
            <a:ext cx="7453745" cy="3053978"/>
          </a:xfrm>
          <a:prstGeom prst="rect">
            <a:avLst/>
          </a:prstGeom>
        </p:spPr>
        <p:txBody>
          <a:bodyPr wrap="square">
            <a:spAutoFit/>
          </a:bodyPr>
          <a:lstStyle/>
          <a:p>
            <a:pPr>
              <a:lnSpc>
                <a:spcPts val="3900"/>
              </a:lnSpc>
            </a:pPr>
            <a:r>
              <a:rPr lang="en-US" altLang="zh-TW" sz="2800" dirty="0">
                <a:latin typeface="標楷體" panose="03000509000000000000" pitchFamily="65" charset="-120"/>
                <a:ea typeface="標楷體" panose="03000509000000000000" pitchFamily="65" charset="-120"/>
              </a:rPr>
              <a:t>A.1</a:t>
            </a:r>
            <a:r>
              <a:rPr lang="zh-TW" altLang="en-US" sz="2800" dirty="0">
                <a:latin typeface="標楷體" panose="03000509000000000000" pitchFamily="65" charset="-120"/>
                <a:ea typeface="標楷體" panose="03000509000000000000" pitchFamily="65" charset="-120"/>
              </a:rPr>
              <a:t> 雲端／物聯網系統與應用</a:t>
            </a:r>
          </a:p>
          <a:p>
            <a:pPr>
              <a:lnSpc>
                <a:spcPts val="3900"/>
              </a:lnSpc>
            </a:pPr>
            <a:r>
              <a:rPr lang="en-US" altLang="zh-TW" sz="2800" dirty="0">
                <a:latin typeface="標楷體" panose="03000509000000000000" pitchFamily="65" charset="-120"/>
                <a:ea typeface="標楷體" panose="03000509000000000000" pitchFamily="65" charset="-120"/>
              </a:rPr>
              <a:t>A.2</a:t>
            </a:r>
            <a:r>
              <a:rPr lang="zh-TW" altLang="en-US" sz="2800" dirty="0">
                <a:latin typeface="標楷體" panose="03000509000000000000" pitchFamily="65" charset="-120"/>
                <a:ea typeface="標楷體" panose="03000509000000000000" pitchFamily="65" charset="-120"/>
              </a:rPr>
              <a:t> 異質性網路通訊協定</a:t>
            </a:r>
          </a:p>
          <a:p>
            <a:pPr>
              <a:lnSpc>
                <a:spcPts val="3900"/>
              </a:lnSpc>
            </a:pPr>
            <a:r>
              <a:rPr lang="en-US" altLang="zh-TW" sz="2800" dirty="0">
                <a:latin typeface="標楷體" panose="03000509000000000000" pitchFamily="65" charset="-120"/>
                <a:ea typeface="標楷體" panose="03000509000000000000" pitchFamily="65" charset="-120"/>
              </a:rPr>
              <a:t>A.3</a:t>
            </a:r>
            <a:r>
              <a:rPr lang="zh-TW" altLang="en-US" sz="2800" dirty="0">
                <a:latin typeface="標楷體" panose="03000509000000000000" pitchFamily="65" charset="-120"/>
                <a:ea typeface="標楷體" panose="03000509000000000000" pitchFamily="65" charset="-120"/>
              </a:rPr>
              <a:t> 無線感測網路／高速網路系統設計與分析</a:t>
            </a:r>
          </a:p>
          <a:p>
            <a:pPr>
              <a:lnSpc>
                <a:spcPts val="3900"/>
              </a:lnSpc>
            </a:pPr>
            <a:r>
              <a:rPr lang="en-US" altLang="zh-TW" sz="2800" dirty="0">
                <a:latin typeface="標楷體" panose="03000509000000000000" pitchFamily="65" charset="-120"/>
                <a:ea typeface="標楷體" panose="03000509000000000000" pitchFamily="65" charset="-120"/>
              </a:rPr>
              <a:t>A.4</a:t>
            </a:r>
            <a:r>
              <a:rPr lang="zh-TW" altLang="en-US" sz="2800" dirty="0">
                <a:latin typeface="標楷體" panose="03000509000000000000" pitchFamily="65" charset="-120"/>
                <a:ea typeface="標楷體" panose="03000509000000000000" pitchFamily="65" charset="-120"/>
              </a:rPr>
              <a:t> 穿戴式裝置與其聯網系統設計</a:t>
            </a:r>
          </a:p>
          <a:p>
            <a:pPr>
              <a:lnSpc>
                <a:spcPts val="3900"/>
              </a:lnSpc>
            </a:pPr>
            <a:r>
              <a:rPr lang="en-US" altLang="zh-TW" sz="2800" dirty="0">
                <a:latin typeface="標楷體" panose="03000509000000000000" pitchFamily="65" charset="-120"/>
                <a:ea typeface="標楷體" panose="03000509000000000000" pitchFamily="65" charset="-120"/>
              </a:rPr>
              <a:t>A.5</a:t>
            </a:r>
            <a:r>
              <a:rPr lang="zh-TW" altLang="en-US" sz="2800" dirty="0">
                <a:latin typeface="標楷體" panose="03000509000000000000" pitchFamily="65" charset="-120"/>
                <a:ea typeface="標楷體" panose="03000509000000000000" pitchFamily="65" charset="-120"/>
              </a:rPr>
              <a:t> 人工智慧聯網系統與應用</a:t>
            </a:r>
            <a:endParaRPr lang="en-US" altLang="zh-TW" sz="2800" dirty="0">
              <a:latin typeface="標楷體" panose="03000509000000000000" pitchFamily="65" charset="-120"/>
              <a:ea typeface="標楷體" panose="03000509000000000000" pitchFamily="65" charset="-120"/>
            </a:endParaRPr>
          </a:p>
          <a:p>
            <a:pPr>
              <a:lnSpc>
                <a:spcPts val="3900"/>
              </a:lnSpc>
            </a:pPr>
            <a:r>
              <a:rPr lang="en-US" altLang="zh-TW" sz="2800" dirty="0">
                <a:latin typeface="標楷體" panose="03000509000000000000" pitchFamily="65" charset="-120"/>
                <a:ea typeface="標楷體" panose="03000509000000000000" pitchFamily="65" charset="-120"/>
              </a:rPr>
              <a:t>A.6 </a:t>
            </a:r>
            <a:r>
              <a:rPr lang="zh-TW" altLang="en-US" sz="2800" dirty="0">
                <a:latin typeface="標楷體" panose="03000509000000000000" pitchFamily="65" charset="-120"/>
                <a:ea typeface="標楷體" panose="03000509000000000000" pitchFamily="65" charset="-120"/>
              </a:rPr>
              <a:t>智慧城市</a:t>
            </a:r>
          </a:p>
        </p:txBody>
      </p:sp>
      <p:sp>
        <p:nvSpPr>
          <p:cNvPr id="7" name="投影片編號版面配置區 2">
            <a:extLst>
              <a:ext uri="{FF2B5EF4-FFF2-40B4-BE49-F238E27FC236}">
                <a16:creationId xmlns:a16="http://schemas.microsoft.com/office/drawing/2014/main" id="{5B20B3A8-D2DA-4276-9765-01DA8F12C102}"/>
              </a:ext>
            </a:extLst>
          </p:cNvPr>
          <p:cNvSpPr txBox="1">
            <a:spLocks/>
          </p:cNvSpPr>
          <p:nvPr/>
        </p:nvSpPr>
        <p:spPr>
          <a:xfrm>
            <a:off x="11286187" y="6356350"/>
            <a:ext cx="299720" cy="184666"/>
          </a:xfrm>
          <a:prstGeom prst="rect">
            <a:avLst/>
          </a:prstGeom>
        </p:spPr>
        <p:txBody>
          <a:bodyPr wrap="square" lIns="0" tIns="0" rIns="0" bIns="0">
            <a:spAutoFit/>
          </a:bodyPr>
          <a:lstStyle>
            <a:defPPr>
              <a:defRPr lang="zh-TW"/>
            </a:defPPr>
            <a:lvl1pPr marL="0" algn="l" defTabSz="914400" rtl="0" eaLnBrk="1" latinLnBrk="0" hangingPunct="1">
              <a:defRPr sz="1200" b="0" i="0" kern="1200">
                <a:solidFill>
                  <a:srgbClr val="8A8A8A"/>
                </a:solidFill>
                <a:latin typeface="Calibri"/>
                <a:ea typeface="+mn-ea"/>
                <a:cs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dirty="0">
                <a:latin typeface="標楷體" panose="03000509000000000000" pitchFamily="65" charset="-120"/>
                <a:ea typeface="標楷體" panose="03000509000000000000" pitchFamily="65" charset="-120"/>
              </a:rPr>
              <a:t>9</a:t>
            </a:r>
            <a:endParaRPr lang="zh-TW" altLang="en-US" dirty="0">
              <a:latin typeface="標楷體" panose="03000509000000000000" pitchFamily="65" charset="-120"/>
              <a:ea typeface="標楷體" panose="03000509000000000000" pitchFamily="65" charset="-120"/>
            </a:endParaRPr>
          </a:p>
        </p:txBody>
      </p:sp>
      <p:sp>
        <p:nvSpPr>
          <p:cNvPr id="8" name="object 3">
            <a:extLst>
              <a:ext uri="{FF2B5EF4-FFF2-40B4-BE49-F238E27FC236}">
                <a16:creationId xmlns:a16="http://schemas.microsoft.com/office/drawing/2014/main" id="{0A533149-171F-4EE5-BF40-84AFF248795A}"/>
              </a:ext>
            </a:extLst>
          </p:cNvPr>
          <p:cNvSpPr txBox="1">
            <a:spLocks/>
          </p:cNvSpPr>
          <p:nvPr/>
        </p:nvSpPr>
        <p:spPr>
          <a:xfrm>
            <a:off x="3289616" y="268515"/>
            <a:ext cx="5612765" cy="689932"/>
          </a:xfrm>
          <a:prstGeom prst="rect">
            <a:avLst/>
          </a:prstGeom>
        </p:spPr>
        <p:txBody>
          <a:bodyPr vert="horz" wrap="square" lIns="0" tIns="12700" rIns="0" bIns="0" rtlCol="0" anchor="b">
            <a:spAutoFit/>
          </a:bodyPr>
          <a:lstStyle>
            <a:lvl1pPr algn="ctr">
              <a:defRPr sz="6000" b="0" i="0">
                <a:solidFill>
                  <a:srgbClr val="660066"/>
                </a:solidFill>
                <a:latin typeface="華康乾隆行楷W7(P)"/>
                <a:ea typeface="+mj-ea"/>
                <a:cs typeface="華康乾隆行楷W7(P)"/>
              </a:defRPr>
            </a:lvl1pPr>
          </a:lstStyle>
          <a:p>
            <a:pPr marL="12700">
              <a:spcBef>
                <a:spcPts val="100"/>
              </a:spcBef>
            </a:pPr>
            <a:r>
              <a:rPr lang="zh-TW" altLang="en-US" sz="4400" b="1" spc="-5" dirty="0">
                <a:latin typeface="標楷體" panose="03000509000000000000" pitchFamily="65" charset="-120"/>
                <a:ea typeface="標楷體" panose="03000509000000000000" pitchFamily="65" charset="-120"/>
              </a:rPr>
              <a:t>物聯網與人工智慧產業</a:t>
            </a:r>
          </a:p>
        </p:txBody>
      </p:sp>
    </p:spTree>
    <p:extLst>
      <p:ext uri="{BB962C8B-B14F-4D97-AF65-F5344CB8AC3E}">
        <p14:creationId xmlns:p14="http://schemas.microsoft.com/office/powerpoint/2010/main" val="163006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宣紙">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3607</TotalTime>
  <Words>1737</Words>
  <Application>Microsoft Office PowerPoint</Application>
  <PresentationFormat>寬螢幕</PresentationFormat>
  <Paragraphs>337</Paragraphs>
  <Slides>25</Slides>
  <Notes>7</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25</vt:i4>
      </vt:variant>
    </vt:vector>
  </HeadingPairs>
  <TitlesOfParts>
    <vt:vector size="38" baseType="lpstr">
      <vt:lpstr>Arial Unicode MS</vt:lpstr>
      <vt:lpstr>華康仿宋體W6</vt:lpstr>
      <vt:lpstr>華康乾隆行楷W7</vt:lpstr>
      <vt:lpstr>華康乾隆行楷W7(P)</vt:lpstr>
      <vt:lpstr>微軟正黑體</vt:lpstr>
      <vt:lpstr>新細明體</vt:lpstr>
      <vt:lpstr>DFKai-SB</vt:lpstr>
      <vt:lpstr>DFKai-SB</vt:lpstr>
      <vt:lpstr>Arial</vt:lpstr>
      <vt:lpstr>Calibri</vt:lpstr>
      <vt:lpstr>Times New Roman</vt:lpstr>
      <vt:lpstr>Wingdings</vt:lpstr>
      <vt:lpstr>Office Theme</vt:lpstr>
      <vt:lpstr>PowerPoint 簡報</vt:lpstr>
      <vt:lpstr>清華歷史</vt:lpstr>
      <vt:lpstr>教師與學生(2020)</vt:lpstr>
      <vt:lpstr>清華大學學術單位</vt:lpstr>
      <vt:lpstr>組織章程</vt:lpstr>
      <vt:lpstr> 聯盟營運模式</vt:lpstr>
      <vt:lpstr>PowerPoint 簡報</vt:lpstr>
      <vt:lpstr>5大重點領域</vt:lpstr>
      <vt:lpstr>PowerPoint 簡報</vt:lpstr>
      <vt:lpstr>PowerPoint 簡報</vt:lpstr>
      <vt:lpstr>PowerPoint 簡報</vt:lpstr>
      <vt:lpstr>PowerPoint 簡報</vt:lpstr>
      <vt:lpstr>PowerPoint 簡報</vt:lpstr>
      <vt:lpstr>7 個聯合研究中心</vt:lpstr>
      <vt:lpstr>技術快速商品化/GLORIA工程轉譯計畫 1/2</vt:lpstr>
      <vt:lpstr>技術快速商品化/GLORIA工程轉譯計畫 2/2</vt:lpstr>
      <vt:lpstr>PowerPoint 簡報</vt:lpstr>
      <vt:lpstr>PowerPoint 簡報</vt:lpstr>
      <vt:lpstr>PowerPoint 簡報</vt:lpstr>
      <vt:lpstr>PowerPoint 簡報</vt:lpstr>
      <vt:lpstr>清華20個研究中心 http://rdweb.nthu.edu.tw/Pages.aspx?pid=73</vt:lpstr>
      <vt:lpstr>PowerPoint 簡報</vt:lpstr>
      <vt:lpstr>國際鏈結</vt:lpstr>
      <vt:lpstr> </vt:lpstr>
      <vt:lpstr>產學創新，人才培育</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Windows 使用者</dc:creator>
  <cp:lastModifiedBy>wushengyu1130@gmail.com</cp:lastModifiedBy>
  <cp:revision>180</cp:revision>
  <cp:lastPrinted>2020-11-12T01:43:46Z</cp:lastPrinted>
  <dcterms:created xsi:type="dcterms:W3CDTF">2018-08-23T01:12:15Z</dcterms:created>
  <dcterms:modified xsi:type="dcterms:W3CDTF">2020-11-12T04:33:23Z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2018-08-22T00:00:00Z</vt:filetime>
  </property>
  <property fmtid="{D5CDD505-2E9C-101B-9397-08002B2CF9AE}" pid="3" name="Creator">
    <vt:lpwstr>Acrobat PDFMaker 17 for PowerPoint</vt:lpwstr>
  </property>
  <property fmtid="{D5CDD505-2E9C-101B-9397-08002B2CF9AE}" pid="4" name="LastSaved">
    <vt:filetime>2018-08-23T00:00:00Z</vt:filetime>
  </property>
</Properties>
</file>